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9" r:id="rId3"/>
    <p:sldId id="286" r:id="rId4"/>
    <p:sldId id="289" r:id="rId5"/>
    <p:sldId id="290" r:id="rId6"/>
    <p:sldId id="259" r:id="rId7"/>
    <p:sldId id="261" r:id="rId8"/>
    <p:sldId id="262" r:id="rId9"/>
    <p:sldId id="263" r:id="rId10"/>
    <p:sldId id="264" r:id="rId11"/>
    <p:sldId id="265" r:id="rId12"/>
    <p:sldId id="266" r:id="rId13"/>
    <p:sldId id="280" r:id="rId14"/>
    <p:sldId id="268" r:id="rId15"/>
    <p:sldId id="269" r:id="rId16"/>
    <p:sldId id="272" r:id="rId17"/>
    <p:sldId id="275" r:id="rId18"/>
    <p:sldId id="298" r:id="rId19"/>
    <p:sldId id="271" r:id="rId20"/>
    <p:sldId id="273" r:id="rId21"/>
    <p:sldId id="291" r:id="rId22"/>
    <p:sldId id="292" r:id="rId23"/>
    <p:sldId id="294" r:id="rId24"/>
    <p:sldId id="293" r:id="rId25"/>
    <p:sldId id="295" r:id="rId26"/>
    <p:sldId id="284" r:id="rId27"/>
    <p:sldId id="297" r:id="rId28"/>
    <p:sldId id="296" r:id="rId29"/>
    <p:sldId id="299"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74" autoAdjust="0"/>
    <p:restoredTop sz="94660"/>
  </p:normalViewPr>
  <p:slideViewPr>
    <p:cSldViewPr snapToGrid="0">
      <p:cViewPr varScale="1">
        <p:scale>
          <a:sx n="67" d="100"/>
          <a:sy n="67" d="100"/>
        </p:scale>
        <p:origin x="7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3C71-D86F-408D-850F-12B15A737C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75BEE0C-8A39-4594-B555-60EF6CE492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26D7111-C691-4C67-B771-2A29596F9741}"/>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5" name="Footer Placeholder 4">
            <a:extLst>
              <a:ext uri="{FF2B5EF4-FFF2-40B4-BE49-F238E27FC236}">
                <a16:creationId xmlns:a16="http://schemas.microsoft.com/office/drawing/2014/main" id="{7EB4D65A-7574-4303-90E1-2D2E1EE403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6D28EC-1C5F-4AD9-9AD9-52B299E5006A}"/>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708111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3AFB-66B3-4FC3-A17D-176CB28B7B7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498DF25-C529-4E6E-9E88-831F1F0493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0CF900-4BCB-4061-B1AB-494478EC9A6F}"/>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5" name="Footer Placeholder 4">
            <a:extLst>
              <a:ext uri="{FF2B5EF4-FFF2-40B4-BE49-F238E27FC236}">
                <a16:creationId xmlns:a16="http://schemas.microsoft.com/office/drawing/2014/main" id="{930DF77B-B858-4BEB-8BAD-C2198F259C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6011B6-5A84-4659-A334-F9363537F36E}"/>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701284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33479E-68A8-4466-AB93-EA16556037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AFCC48-AC66-42D4-95A3-33A215017C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777D99-ECA6-4DDC-85AB-31711A762182}"/>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5" name="Footer Placeholder 4">
            <a:extLst>
              <a:ext uri="{FF2B5EF4-FFF2-40B4-BE49-F238E27FC236}">
                <a16:creationId xmlns:a16="http://schemas.microsoft.com/office/drawing/2014/main" id="{CEF6A9E7-2CBB-4DCD-B1F8-DE82C1CD75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327728-D04B-41A4-9F73-5FEDF30B943E}"/>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1930275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A4052-DCF0-4D91-9EB5-65EF56894F1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897684-0A76-4CF0-BA72-02B1EA0562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BE061A-D762-426A-A764-2B2403E16736}"/>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5" name="Footer Placeholder 4">
            <a:extLst>
              <a:ext uri="{FF2B5EF4-FFF2-40B4-BE49-F238E27FC236}">
                <a16:creationId xmlns:a16="http://schemas.microsoft.com/office/drawing/2014/main" id="{FB7C3F3E-7D6B-4306-A477-658B632C26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BD6B35-4437-45AE-B412-D64921C3FDD6}"/>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254387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5B260-7B99-4793-A08C-796475920C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347433-A735-4777-83B6-FF4AC375C9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F1773F-E774-4B4E-8C98-9A435638D77D}"/>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5" name="Footer Placeholder 4">
            <a:extLst>
              <a:ext uri="{FF2B5EF4-FFF2-40B4-BE49-F238E27FC236}">
                <a16:creationId xmlns:a16="http://schemas.microsoft.com/office/drawing/2014/main" id="{3937BA8B-A4A3-4F83-83E6-5DDEB6070B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AE2987-4371-4BCD-8EF2-16AEE97E56C3}"/>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769813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EC49-4731-47A4-8883-85C5CA7D50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32A609-28C7-47FF-8062-3B9F179FE4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8B32B0-736F-4CBA-A831-7AF6CAF103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D63F6F-2D14-4F4F-ACDD-4C3C93910D7F}"/>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6" name="Footer Placeholder 5">
            <a:extLst>
              <a:ext uri="{FF2B5EF4-FFF2-40B4-BE49-F238E27FC236}">
                <a16:creationId xmlns:a16="http://schemas.microsoft.com/office/drawing/2014/main" id="{282EA085-D7E5-4313-AF69-5400AF380A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B09DB5-BFDA-47CF-97C0-1729945DC109}"/>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159358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3EF68-961E-4245-A227-5BE7DE00DEF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D991C4-2698-4315-A003-B26C08589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4E774B-4D42-4D28-831A-59384CECF2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AF1314C-E08A-490B-BFAA-97999FB463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B0AB6F-D89A-456C-AB14-316EF27FCD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9922B8D-19FA-4A97-BCB1-3E609395D170}"/>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8" name="Footer Placeholder 7">
            <a:extLst>
              <a:ext uri="{FF2B5EF4-FFF2-40B4-BE49-F238E27FC236}">
                <a16:creationId xmlns:a16="http://schemas.microsoft.com/office/drawing/2014/main" id="{CD058BD3-87A1-43BA-AC27-8778601AEF3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8F10A9E-6A56-463D-9469-DE6ED9930456}"/>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1961518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95A0C-AB8F-439E-9FA6-12F79ACA27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F13269-5F92-435D-95CF-169DDC4A3034}"/>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4" name="Footer Placeholder 3">
            <a:extLst>
              <a:ext uri="{FF2B5EF4-FFF2-40B4-BE49-F238E27FC236}">
                <a16:creationId xmlns:a16="http://schemas.microsoft.com/office/drawing/2014/main" id="{2C34500D-9AB4-4F87-8E52-7459305C8C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6B7E11-2516-418A-9F8B-BA3609D48344}"/>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664296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491DD3-7B51-488B-BF8C-DAC20FB60D56}"/>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3" name="Footer Placeholder 2">
            <a:extLst>
              <a:ext uri="{FF2B5EF4-FFF2-40B4-BE49-F238E27FC236}">
                <a16:creationId xmlns:a16="http://schemas.microsoft.com/office/drawing/2014/main" id="{568B0973-0D1D-4E99-8899-1E94C49D03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2CECFA-2D51-4244-B633-7DF684513547}"/>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3062259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948B6-6BA8-4059-9E99-AED8BCA7B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F2F93-A3E0-4055-8756-F9D5B90C4E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51BFF9-29A1-4734-B7E3-BFCDB3FE7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A8EBBD-E2F4-48CF-A03D-E910AA60BE8D}"/>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6" name="Footer Placeholder 5">
            <a:extLst>
              <a:ext uri="{FF2B5EF4-FFF2-40B4-BE49-F238E27FC236}">
                <a16:creationId xmlns:a16="http://schemas.microsoft.com/office/drawing/2014/main" id="{37ACF5F5-C1DB-4ED4-A8DB-9535EE5C1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BD614-5D63-4DC5-98B3-CDDE312B3B10}"/>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3705631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7E7BC-E648-434F-89FD-1DACAE984C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BB34658-C964-4DD0-B8B9-E039CB9384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5CBAD6-E2EF-41E0-9C44-6826BC86D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C5C209-DC7A-49C1-AE43-CAF03B8059DE}"/>
              </a:ext>
            </a:extLst>
          </p:cNvPr>
          <p:cNvSpPr>
            <a:spLocks noGrp="1"/>
          </p:cNvSpPr>
          <p:nvPr>
            <p:ph type="dt" sz="half" idx="10"/>
          </p:nvPr>
        </p:nvSpPr>
        <p:spPr/>
        <p:txBody>
          <a:bodyPr/>
          <a:lstStyle/>
          <a:p>
            <a:fld id="{D1D896F5-4ED9-4285-A4AC-D2B2EECE3A4A}" type="datetimeFigureOut">
              <a:rPr lang="en-GB" smtClean="0"/>
              <a:t>24/05/2021</a:t>
            </a:fld>
            <a:endParaRPr lang="en-GB"/>
          </a:p>
        </p:txBody>
      </p:sp>
      <p:sp>
        <p:nvSpPr>
          <p:cNvPr id="6" name="Footer Placeholder 5">
            <a:extLst>
              <a:ext uri="{FF2B5EF4-FFF2-40B4-BE49-F238E27FC236}">
                <a16:creationId xmlns:a16="http://schemas.microsoft.com/office/drawing/2014/main" id="{96029611-BB8A-4691-90DC-E896292AAE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F88F2EB-B066-4A90-872C-6C554999B3BF}"/>
              </a:ext>
            </a:extLst>
          </p:cNvPr>
          <p:cNvSpPr>
            <a:spLocks noGrp="1"/>
          </p:cNvSpPr>
          <p:nvPr>
            <p:ph type="sldNum" sz="quarter" idx="12"/>
          </p:nvPr>
        </p:nvSpPr>
        <p:spPr/>
        <p:txBody>
          <a:bodyPr/>
          <a:lstStyle/>
          <a:p>
            <a:fld id="{9C93B339-A2EE-446E-8D0A-1AFF761A3DB5}" type="slidenum">
              <a:rPr lang="en-GB" smtClean="0"/>
              <a:t>‹#›</a:t>
            </a:fld>
            <a:endParaRPr lang="en-GB"/>
          </a:p>
        </p:txBody>
      </p:sp>
    </p:spTree>
    <p:extLst>
      <p:ext uri="{BB962C8B-B14F-4D97-AF65-F5344CB8AC3E}">
        <p14:creationId xmlns:p14="http://schemas.microsoft.com/office/powerpoint/2010/main" val="2634953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8D32E-2A22-49E6-B75E-FCF71649F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C3B21B1-CE8A-4C81-AF37-8272C430E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AB88E6-4BFA-46A9-A2D8-E27F9529B7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896F5-4ED9-4285-A4AC-D2B2EECE3A4A}" type="datetimeFigureOut">
              <a:rPr lang="en-GB" smtClean="0"/>
              <a:t>24/05/2021</a:t>
            </a:fld>
            <a:endParaRPr lang="en-GB"/>
          </a:p>
        </p:txBody>
      </p:sp>
      <p:sp>
        <p:nvSpPr>
          <p:cNvPr id="5" name="Footer Placeholder 4">
            <a:extLst>
              <a:ext uri="{FF2B5EF4-FFF2-40B4-BE49-F238E27FC236}">
                <a16:creationId xmlns:a16="http://schemas.microsoft.com/office/drawing/2014/main" id="{14093EAE-48EA-4038-A9BF-E50AFB9F2F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6536557-2D3E-4931-AC13-A55D3A605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3B339-A2EE-446E-8D0A-1AFF761A3DB5}" type="slidenum">
              <a:rPr lang="en-GB" smtClean="0"/>
              <a:t>‹#›</a:t>
            </a:fld>
            <a:endParaRPr lang="en-GB"/>
          </a:p>
        </p:txBody>
      </p:sp>
    </p:spTree>
    <p:extLst>
      <p:ext uri="{BB962C8B-B14F-4D97-AF65-F5344CB8AC3E}">
        <p14:creationId xmlns:p14="http://schemas.microsoft.com/office/powerpoint/2010/main" val="1813261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16.xml"/><Relationship Id="rId7" Type="http://schemas.openxmlformats.org/officeDocument/2006/relationships/slide" Target="slide17.xml"/><Relationship Id="rId2"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slide" Target="slide15.xml"/><Relationship Id="rId10" Type="http://schemas.openxmlformats.org/officeDocument/2006/relationships/image" Target="../media/image26.JPG"/><Relationship Id="rId4" Type="http://schemas.openxmlformats.org/officeDocument/2006/relationships/image" Target="../media/image20.jpe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hyperlink" Target="http://www.bats.org.uk/advice/found-a-dead-bat/testing-dead-bats" TargetMode="Externa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hyperlink" Target="http://www.bats.org.uk/" TargetMode="External"/><Relationship Id="rId4" Type="http://schemas.openxmlformats.org/officeDocument/2006/relationships/hyperlink" Target="https://www.bats.org.uk/advice/help-ive-found-a-bat/bats-in-need-of-rescue/assess-the-situati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slide" Target="slide1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www.bats.org.uk/"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3.sv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3.sv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3.sv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3.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2.jpg"/><Relationship Id="rId7" Type="http://schemas.openxmlformats.org/officeDocument/2006/relationships/image" Target="../media/image33.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3.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3.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hyperlink" Target="https://www.bats.org.uk/support-bats/bat-group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hyperlink" Target="https://en.wikipedia.org/wiki/Bat_detector" TargetMode="External"/><Relationship Id="rId4" Type="http://schemas.openxmlformats.org/officeDocument/2006/relationships/image" Target="../media/image7.pn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1FF9-76AA-4B9C-949F-EAD6C796D69C}"/>
              </a:ext>
            </a:extLst>
          </p:cNvPr>
          <p:cNvSpPr>
            <a:spLocks noGrp="1"/>
          </p:cNvSpPr>
          <p:nvPr>
            <p:ph type="title"/>
          </p:nvPr>
        </p:nvSpPr>
        <p:spPr>
          <a:xfrm>
            <a:off x="838200" y="365125"/>
            <a:ext cx="10515600" cy="1911906"/>
          </a:xfrm>
        </p:spPr>
        <p:txBody>
          <a:bodyPr>
            <a:normAutofit/>
          </a:bodyPr>
          <a:lstStyle/>
          <a:p>
            <a:pPr algn="ctr"/>
            <a:r>
              <a:rPr lang="en-GB" sz="6600" b="1" dirty="0">
                <a:solidFill>
                  <a:schemeClr val="bg1">
                    <a:lumMod val="50000"/>
                  </a:schemeClr>
                </a:solidFill>
              </a:rPr>
              <a:t>Looking for bat evidence </a:t>
            </a:r>
            <a:br>
              <a:rPr lang="en-GB" sz="6600" b="1" dirty="0">
                <a:solidFill>
                  <a:schemeClr val="bg1">
                    <a:lumMod val="50000"/>
                  </a:schemeClr>
                </a:solidFill>
              </a:rPr>
            </a:br>
            <a:r>
              <a:rPr lang="en-GB" sz="6600" b="1" dirty="0">
                <a:solidFill>
                  <a:schemeClr val="bg1">
                    <a:lumMod val="50000"/>
                  </a:schemeClr>
                </a:solidFill>
              </a:rPr>
              <a:t>in the church interior</a:t>
            </a:r>
          </a:p>
        </p:txBody>
      </p:sp>
      <p:pic>
        <p:nvPicPr>
          <p:cNvPr id="4" name="Picture 3">
            <a:extLst>
              <a:ext uri="{FF2B5EF4-FFF2-40B4-BE49-F238E27FC236}">
                <a16:creationId xmlns:a16="http://schemas.microsoft.com/office/drawing/2014/main" id="{4DADC904-A69C-41D0-8512-74FCC5171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4960"/>
            <a:ext cx="12192000" cy="1463040"/>
          </a:xfrm>
          <a:prstGeom prst="rect">
            <a:avLst/>
          </a:prstGeom>
        </p:spPr>
      </p:pic>
      <p:pic>
        <p:nvPicPr>
          <p:cNvPr id="5" name="Picture 4" descr="Logo&#10;&#10;Description automatically generated">
            <a:extLst>
              <a:ext uri="{FF2B5EF4-FFF2-40B4-BE49-F238E27FC236}">
                <a16:creationId xmlns:a16="http://schemas.microsoft.com/office/drawing/2014/main" id="{BBEB816E-E9A2-42A6-A5D8-BF8DA17B6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360" y="4018947"/>
            <a:ext cx="2288112" cy="1376013"/>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0F8BA7BC-B9D9-418C-8155-844B4DE90075}"/>
              </a:ext>
            </a:extLst>
          </p:cNvPr>
          <p:cNvPicPr>
            <a:picLocks noChangeAspect="1"/>
          </p:cNvPicPr>
          <p:nvPr/>
        </p:nvPicPr>
        <p:blipFill rotWithShape="1">
          <a:blip r:embed="rId4">
            <a:extLst>
              <a:ext uri="{28A0092B-C50C-407E-A947-70E740481C1C}">
                <a14:useLocalDpi xmlns:a14="http://schemas.microsoft.com/office/drawing/2010/main" val="0"/>
              </a:ext>
            </a:extLst>
          </a:blip>
          <a:srcRect l="84685" b="57023"/>
          <a:stretch/>
        </p:blipFill>
        <p:spPr>
          <a:xfrm>
            <a:off x="10611244" y="-263091"/>
            <a:ext cx="1485111" cy="2947367"/>
          </a:xfrm>
          <a:prstGeom prst="rect">
            <a:avLst/>
          </a:prstGeom>
        </p:spPr>
      </p:pic>
      <p:grpSp>
        <p:nvGrpSpPr>
          <p:cNvPr id="9" name="Group 8">
            <a:extLst>
              <a:ext uri="{FF2B5EF4-FFF2-40B4-BE49-F238E27FC236}">
                <a16:creationId xmlns:a16="http://schemas.microsoft.com/office/drawing/2014/main" id="{BFDA4D99-FBDE-47E8-A503-95D1703981C6}"/>
              </a:ext>
            </a:extLst>
          </p:cNvPr>
          <p:cNvGrpSpPr/>
          <p:nvPr/>
        </p:nvGrpSpPr>
        <p:grpSpPr>
          <a:xfrm>
            <a:off x="466922" y="702808"/>
            <a:ext cx="1946011" cy="1777845"/>
            <a:chOff x="1443575" y="1979987"/>
            <a:chExt cx="1946011" cy="1777845"/>
          </a:xfrm>
        </p:grpSpPr>
        <p:pic>
          <p:nvPicPr>
            <p:cNvPr id="7" name="Picture 6" descr="Graphical user interface&#10;&#10;Description automatically generated">
              <a:extLst>
                <a:ext uri="{FF2B5EF4-FFF2-40B4-BE49-F238E27FC236}">
                  <a16:creationId xmlns:a16="http://schemas.microsoft.com/office/drawing/2014/main" id="{8225EB6F-E35E-4134-A632-D26D6BE98A64}"/>
                </a:ext>
              </a:extLst>
            </p:cNvPr>
            <p:cNvPicPr>
              <a:picLocks noChangeAspect="1"/>
            </p:cNvPicPr>
            <p:nvPr/>
          </p:nvPicPr>
          <p:blipFill rotWithShape="1">
            <a:blip r:embed="rId4">
              <a:extLst>
                <a:ext uri="{28A0092B-C50C-407E-A947-70E740481C1C}">
                  <a14:useLocalDpi xmlns:a14="http://schemas.microsoft.com/office/drawing/2010/main" val="0"/>
                </a:ext>
              </a:extLst>
            </a:blip>
            <a:srcRect l="22903" t="13551" r="60514" b="63155"/>
            <a:stretch/>
          </p:blipFill>
          <p:spPr>
            <a:xfrm>
              <a:off x="1443575" y="1979987"/>
              <a:ext cx="1608083" cy="1597534"/>
            </a:xfrm>
            <a:prstGeom prst="rect">
              <a:avLst/>
            </a:prstGeom>
          </p:spPr>
        </p:pic>
        <p:sp>
          <p:nvSpPr>
            <p:cNvPr id="8" name="Oval 7">
              <a:extLst>
                <a:ext uri="{FF2B5EF4-FFF2-40B4-BE49-F238E27FC236}">
                  <a16:creationId xmlns:a16="http://schemas.microsoft.com/office/drawing/2014/main" id="{F116542B-B666-473E-9405-2007CEE63214}"/>
                </a:ext>
              </a:extLst>
            </p:cNvPr>
            <p:cNvSpPr/>
            <p:nvPr/>
          </p:nvSpPr>
          <p:spPr>
            <a:xfrm>
              <a:off x="2506717" y="3312492"/>
              <a:ext cx="882869" cy="4453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itle 1">
            <a:extLst>
              <a:ext uri="{FF2B5EF4-FFF2-40B4-BE49-F238E27FC236}">
                <a16:creationId xmlns:a16="http://schemas.microsoft.com/office/drawing/2014/main" id="{8A6A6A08-EBA7-4124-B276-7E7C20551D6B}"/>
              </a:ext>
            </a:extLst>
          </p:cNvPr>
          <p:cNvSpPr txBox="1">
            <a:spLocks/>
          </p:cNvSpPr>
          <p:nvPr/>
        </p:nvSpPr>
        <p:spPr>
          <a:xfrm>
            <a:off x="1234419" y="2294549"/>
            <a:ext cx="10133544" cy="1911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lumMod val="50000"/>
                  </a:schemeClr>
                </a:solidFill>
              </a:rPr>
              <a:t>Start</a:t>
            </a:r>
            <a:r>
              <a:rPr lang="en-GB" sz="4800" b="1" dirty="0">
                <a:solidFill>
                  <a:schemeClr val="bg1">
                    <a:lumMod val="50000"/>
                  </a:schemeClr>
                </a:solidFill>
              </a:rPr>
              <a:t> the slideshow to begin the interactive presentation</a:t>
            </a:r>
          </a:p>
        </p:txBody>
      </p:sp>
      <p:sp>
        <p:nvSpPr>
          <p:cNvPr id="11" name="TextBox 10">
            <a:extLst>
              <a:ext uri="{FF2B5EF4-FFF2-40B4-BE49-F238E27FC236}">
                <a16:creationId xmlns:a16="http://schemas.microsoft.com/office/drawing/2014/main" id="{8638D01E-E908-4740-B12D-FABDD1C19366}"/>
              </a:ext>
            </a:extLst>
          </p:cNvPr>
          <p:cNvSpPr txBox="1"/>
          <p:nvPr/>
        </p:nvSpPr>
        <p:spPr>
          <a:xfrm>
            <a:off x="10304851" y="5133350"/>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Tree>
    <p:extLst>
      <p:ext uri="{BB962C8B-B14F-4D97-AF65-F5344CB8AC3E}">
        <p14:creationId xmlns:p14="http://schemas.microsoft.com/office/powerpoint/2010/main" val="3791437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93A5AA-D825-44AF-83C1-7DCCB6396A3A}"/>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20F3164D-4EA4-4E95-8376-5C6BD048378D}"/>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Looking for bats – click on the number below</a:t>
            </a:r>
          </a:p>
        </p:txBody>
      </p:sp>
      <p:pic>
        <p:nvPicPr>
          <p:cNvPr id="6" name="Picture 2" descr="Gap behind beam - Brancaster.jpg">
            <a:extLst>
              <a:ext uri="{FF2B5EF4-FFF2-40B4-BE49-F238E27FC236}">
                <a16:creationId xmlns:a16="http://schemas.microsoft.com/office/drawing/2014/main" id="{E33BFC15-5D38-4AC8-ADC5-B96B2EA7C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009" y="1477852"/>
            <a:ext cx="3177543" cy="4766980"/>
          </a:xfrm>
          <a:prstGeom prst="rect">
            <a:avLst/>
          </a:prstGeom>
          <a:solidFill>
            <a:srgbClr val="FFFFFF">
              <a:shade val="85000"/>
            </a:srgbClr>
          </a:solidFill>
          <a:ln w="190500" cap="rnd">
            <a:noFill/>
          </a:ln>
          <a:effectLst>
            <a:outerShdw blurRad="50000" algn="tl" rotWithShape="0">
              <a:srgbClr val="000000">
                <a:alpha val="41000"/>
              </a:srgbClr>
            </a:outerShdw>
          </a:effectLst>
        </p:spPr>
      </p:pic>
      <p:pic>
        <p:nvPicPr>
          <p:cNvPr id="7" name="Picture 5">
            <a:extLst>
              <a:ext uri="{FF2B5EF4-FFF2-40B4-BE49-F238E27FC236}">
                <a16:creationId xmlns:a16="http://schemas.microsoft.com/office/drawing/2014/main" id="{0DB047F8-7798-4054-B48E-AABD1B107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272" y="1033171"/>
            <a:ext cx="3821287" cy="2864043"/>
          </a:xfrm>
          <a:prstGeom prst="rect">
            <a:avLst/>
          </a:prstGeom>
          <a:solidFill>
            <a:srgbClr val="FFFFFF">
              <a:shade val="85000"/>
            </a:srgbClr>
          </a:solidFill>
          <a:ln w="190500" cap="rnd">
            <a:noFill/>
          </a:ln>
          <a:effectLst>
            <a:outerShdw blurRad="50000" algn="tl" rotWithShape="0">
              <a:srgbClr val="000000">
                <a:alpha val="41000"/>
              </a:srgbClr>
            </a:outerShdw>
          </a:effectLst>
        </p:spPr>
      </p:pic>
      <p:sp>
        <p:nvSpPr>
          <p:cNvPr id="8" name="Oval 7">
            <a:extLst>
              <a:ext uri="{FF2B5EF4-FFF2-40B4-BE49-F238E27FC236}">
                <a16:creationId xmlns:a16="http://schemas.microsoft.com/office/drawing/2014/main" id="{254267A8-61F5-4875-B74F-C8F6FB11D0FC}"/>
              </a:ext>
            </a:extLst>
          </p:cNvPr>
          <p:cNvSpPr/>
          <p:nvPr/>
        </p:nvSpPr>
        <p:spPr>
          <a:xfrm>
            <a:off x="3473932" y="4343021"/>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5</a:t>
            </a:r>
          </a:p>
        </p:txBody>
      </p:sp>
      <p:sp>
        <p:nvSpPr>
          <p:cNvPr id="9" name="TextBox 8">
            <a:extLst>
              <a:ext uri="{FF2B5EF4-FFF2-40B4-BE49-F238E27FC236}">
                <a16:creationId xmlns:a16="http://schemas.microsoft.com/office/drawing/2014/main" id="{D181045D-1345-468D-8F02-A41F724DB2AF}"/>
              </a:ext>
            </a:extLst>
          </p:cNvPr>
          <p:cNvSpPr txBox="1"/>
          <p:nvPr/>
        </p:nvSpPr>
        <p:spPr>
          <a:xfrm>
            <a:off x="4480016" y="4564372"/>
            <a:ext cx="5357668" cy="1680460"/>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Look for droppings against the posts. </a:t>
            </a:r>
          </a:p>
          <a:p>
            <a:pPr lvl="0" eaLnBrk="0" fontAlgn="base" hangingPunct="0">
              <a:spcBef>
                <a:spcPct val="30000"/>
              </a:spcBef>
              <a:spcAft>
                <a:spcPct val="0"/>
              </a:spcAft>
              <a:defRPr/>
            </a:pPr>
            <a:r>
              <a:rPr lang="en-US" sz="2400" dirty="0">
                <a:ea typeface="ＭＳ Ｐゴシック" charset="0"/>
                <a:cs typeface="ＭＳ Ｐゴシック" charset="0"/>
              </a:rPr>
              <a:t>Gaps between vertical posts and the wall are </a:t>
            </a:r>
            <a:r>
              <a:rPr lang="en-US" sz="2400" dirty="0" err="1">
                <a:ea typeface="ＭＳ Ｐゴシック" charset="0"/>
                <a:cs typeface="ＭＳ Ｐゴシック" charset="0"/>
              </a:rPr>
              <a:t>favoured</a:t>
            </a:r>
            <a:r>
              <a:rPr lang="en-US" sz="2400" dirty="0">
                <a:ea typeface="ＭＳ Ｐゴシック" charset="0"/>
                <a:cs typeface="ＭＳ Ｐゴシック" charset="0"/>
              </a:rPr>
              <a:t> roosting locations for individuals or small numbers of bats. </a:t>
            </a:r>
          </a:p>
        </p:txBody>
      </p:sp>
      <p:sp>
        <p:nvSpPr>
          <p:cNvPr id="10" name="Oval 9">
            <a:extLst>
              <a:ext uri="{FF2B5EF4-FFF2-40B4-BE49-F238E27FC236}">
                <a16:creationId xmlns:a16="http://schemas.microsoft.com/office/drawing/2014/main" id="{A10C4028-D0D2-4CC8-933D-70A44719B5B5}"/>
              </a:ext>
            </a:extLst>
          </p:cNvPr>
          <p:cNvSpPr/>
          <p:nvPr/>
        </p:nvSpPr>
        <p:spPr>
          <a:xfrm>
            <a:off x="7022454" y="1033171"/>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4</a:t>
            </a:r>
          </a:p>
        </p:txBody>
      </p:sp>
      <p:sp>
        <p:nvSpPr>
          <p:cNvPr id="11" name="TextBox 10">
            <a:extLst>
              <a:ext uri="{FF2B5EF4-FFF2-40B4-BE49-F238E27FC236}">
                <a16:creationId xmlns:a16="http://schemas.microsoft.com/office/drawing/2014/main" id="{4F780559-33D7-455B-BA27-FA6A1A6E33AC}"/>
              </a:ext>
            </a:extLst>
          </p:cNvPr>
          <p:cNvSpPr txBox="1"/>
          <p:nvPr/>
        </p:nvSpPr>
        <p:spPr>
          <a:xfrm>
            <a:off x="7799694" y="1700329"/>
            <a:ext cx="4007263" cy="1938992"/>
          </a:xfrm>
          <a:prstGeom prst="rect">
            <a:avLst/>
          </a:prstGeom>
          <a:noFill/>
        </p:spPr>
        <p:txBody>
          <a:bodyPr wrap="square" rtlCol="0">
            <a:spAutoFit/>
          </a:bodyPr>
          <a:lstStyle/>
          <a:p>
            <a:r>
              <a:rPr lang="en-GB" sz="2400" dirty="0"/>
              <a:t>Use torch &amp; binoculars to scan for bats or evidence</a:t>
            </a:r>
          </a:p>
          <a:p>
            <a:pPr marL="342900" indent="-342900">
              <a:buFont typeface="Arial" panose="020B0604020202020204" pitchFamily="34" charset="0"/>
              <a:buChar char="•"/>
            </a:pPr>
            <a:r>
              <a:rPr lang="en-GB" sz="2400" dirty="0"/>
              <a:t>Ceiling</a:t>
            </a:r>
          </a:p>
          <a:p>
            <a:pPr marL="342900" indent="-342900">
              <a:buFont typeface="Arial" panose="020B0604020202020204" pitchFamily="34" charset="0"/>
              <a:buChar char="•"/>
            </a:pPr>
            <a:r>
              <a:rPr lang="en-GB" sz="2400" dirty="0"/>
              <a:t>Joints in timbers</a:t>
            </a:r>
          </a:p>
          <a:p>
            <a:pPr marL="342900" indent="-342900">
              <a:buFont typeface="Arial" panose="020B0604020202020204" pitchFamily="34" charset="0"/>
              <a:buChar char="•"/>
            </a:pPr>
            <a:r>
              <a:rPr lang="en-GB" sz="2400" dirty="0"/>
              <a:t>Crevices </a:t>
            </a:r>
          </a:p>
        </p:txBody>
      </p:sp>
      <p:sp>
        <p:nvSpPr>
          <p:cNvPr id="12" name="TextBox 11">
            <a:extLst>
              <a:ext uri="{FF2B5EF4-FFF2-40B4-BE49-F238E27FC236}">
                <a16:creationId xmlns:a16="http://schemas.microsoft.com/office/drawing/2014/main" id="{FC900D48-74B2-4FED-B51C-611EFF32AFED}"/>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Sylvia and Roger Jiggins   </a:t>
            </a:r>
          </a:p>
        </p:txBody>
      </p:sp>
    </p:spTree>
    <p:extLst>
      <p:ext uri="{BB962C8B-B14F-4D97-AF65-F5344CB8AC3E}">
        <p14:creationId xmlns:p14="http://schemas.microsoft.com/office/powerpoint/2010/main" val="3305082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Chancel arch – click on the number below</a:t>
            </a:r>
          </a:p>
        </p:txBody>
      </p:sp>
      <p:pic>
        <p:nvPicPr>
          <p:cNvPr id="9" name="Content Placeholder 5" descr="Timeline&#10;&#10;Description automatically generated">
            <a:extLst>
              <a:ext uri="{FF2B5EF4-FFF2-40B4-BE49-F238E27FC236}">
                <a16:creationId xmlns:a16="http://schemas.microsoft.com/office/drawing/2014/main" id="{062F4EA6-1AA5-41E7-B31F-D9B13B1EA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02" y="1201790"/>
            <a:ext cx="6888005" cy="4873012"/>
          </a:xfrm>
          <a:prstGeom prst="rect">
            <a:avLst/>
          </a:prstGeom>
        </p:spPr>
      </p:pic>
      <p:sp>
        <p:nvSpPr>
          <p:cNvPr id="10" name="Rectangle 9">
            <a:extLst>
              <a:ext uri="{FF2B5EF4-FFF2-40B4-BE49-F238E27FC236}">
                <a16:creationId xmlns:a16="http://schemas.microsoft.com/office/drawing/2014/main" id="{2FA04615-5730-49C1-83AE-054CF977F272}"/>
              </a:ext>
            </a:extLst>
          </p:cNvPr>
          <p:cNvSpPr/>
          <p:nvPr/>
        </p:nvSpPr>
        <p:spPr>
          <a:xfrm>
            <a:off x="4903045"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4903045"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66215"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66215"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3168838"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5183663"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A906D37-8F04-4CCE-B7DD-F6AB8330E4B7}"/>
              </a:ext>
            </a:extLst>
          </p:cNvPr>
          <p:cNvSpPr/>
          <p:nvPr/>
        </p:nvSpPr>
        <p:spPr>
          <a:xfrm>
            <a:off x="4514425" y="2251841"/>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6</a:t>
            </a:r>
          </a:p>
        </p:txBody>
      </p:sp>
      <p:sp>
        <p:nvSpPr>
          <p:cNvPr id="7" name="TextBox 6">
            <a:extLst>
              <a:ext uri="{FF2B5EF4-FFF2-40B4-BE49-F238E27FC236}">
                <a16:creationId xmlns:a16="http://schemas.microsoft.com/office/drawing/2014/main" id="{C627752D-9EC2-431A-B475-1A6F5DAC3BAD}"/>
              </a:ext>
            </a:extLst>
          </p:cNvPr>
          <p:cNvSpPr txBox="1"/>
          <p:nvPr/>
        </p:nvSpPr>
        <p:spPr>
          <a:xfrm>
            <a:off x="4991100" y="4337107"/>
            <a:ext cx="5107225" cy="2308324"/>
          </a:xfrm>
          <a:prstGeom prst="rect">
            <a:avLst/>
          </a:prstGeom>
          <a:noFill/>
        </p:spPr>
        <p:txBody>
          <a:bodyPr wrap="square" rtlCol="0">
            <a:spAutoFit/>
          </a:bodyPr>
          <a:lstStyle/>
          <a:p>
            <a:r>
              <a:rPr lang="en-US" sz="2400" dirty="0">
                <a:ea typeface="ＭＳ Ｐゴシック" charset="0"/>
                <a:cs typeface="ＭＳ Ｐゴシック" charset="0"/>
              </a:rPr>
              <a:t>Gaps between the chancel arch and nave/chancel roof (where the roof timbers have pulled away from the wall) are one of the typical roosting locations for pipistrelles, brown long-eared bats and Natterer’s bats. </a:t>
            </a:r>
          </a:p>
        </p:txBody>
      </p:sp>
      <p:pic>
        <p:nvPicPr>
          <p:cNvPr id="18" name="Picture 1" descr="Nexcton Chancel arch.jpg">
            <a:extLst>
              <a:ext uri="{FF2B5EF4-FFF2-40B4-BE49-F238E27FC236}">
                <a16:creationId xmlns:a16="http://schemas.microsoft.com/office/drawing/2014/main" id="{C6608867-9C0F-43E3-AAFC-64BCEB9FB05D}"/>
              </a:ext>
            </a:extLst>
          </p:cNvPr>
          <p:cNvPicPr>
            <a:picLocks noChangeAspect="1"/>
          </p:cNvPicPr>
          <p:nvPr/>
        </p:nvPicPr>
        <p:blipFill>
          <a:blip r:embed="rId3">
            <a:extLst>
              <a:ext uri="{28A0092B-C50C-407E-A947-70E740481C1C}">
                <a14:useLocalDpi xmlns:a14="http://schemas.microsoft.com/office/drawing/2010/main" val="0"/>
              </a:ext>
            </a:extLst>
          </a:blip>
          <a:srcRect r="-2"/>
          <a:stretch>
            <a:fillRect/>
          </a:stretch>
        </p:blipFill>
        <p:spPr bwMode="auto">
          <a:xfrm>
            <a:off x="7335440" y="1255886"/>
            <a:ext cx="4066990" cy="291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2BE58C99-EE39-4C47-8DD8-C73C20505A02}"/>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Philip Parker   </a:t>
            </a:r>
          </a:p>
        </p:txBody>
      </p:sp>
    </p:spTree>
    <p:extLst>
      <p:ext uri="{BB962C8B-B14F-4D97-AF65-F5344CB8AC3E}">
        <p14:creationId xmlns:p14="http://schemas.microsoft.com/office/powerpoint/2010/main" val="1532507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Looking for bats – click a number on the checklist</a:t>
            </a:r>
          </a:p>
        </p:txBody>
      </p:sp>
      <p:pic>
        <p:nvPicPr>
          <p:cNvPr id="9" name="Content Placeholder 5" descr="Timeline&#10;&#10;Description automatically generated">
            <a:extLst>
              <a:ext uri="{FF2B5EF4-FFF2-40B4-BE49-F238E27FC236}">
                <a16:creationId xmlns:a16="http://schemas.microsoft.com/office/drawing/2014/main" id="{062F4EA6-1AA5-41E7-B31F-D9B13B1EA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4425" y="1201790"/>
            <a:ext cx="6888005" cy="4873012"/>
          </a:xfrm>
          <a:prstGeom prst="rect">
            <a:avLst/>
          </a:prstGeom>
        </p:spPr>
      </p:pic>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7A906D37-8F04-4CCE-B7DD-F6AB8330E4B7}"/>
              </a:ext>
            </a:extLst>
          </p:cNvPr>
          <p:cNvSpPr/>
          <p:nvPr/>
        </p:nvSpPr>
        <p:spPr>
          <a:xfrm>
            <a:off x="4921200" y="2392225"/>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p>
        </p:txBody>
      </p:sp>
      <p:sp>
        <p:nvSpPr>
          <p:cNvPr id="7" name="TextBox 6">
            <a:extLst>
              <a:ext uri="{FF2B5EF4-FFF2-40B4-BE49-F238E27FC236}">
                <a16:creationId xmlns:a16="http://schemas.microsoft.com/office/drawing/2014/main" id="{C627752D-9EC2-431A-B475-1A6F5DAC3BAD}"/>
              </a:ext>
            </a:extLst>
          </p:cNvPr>
          <p:cNvSpPr txBox="1"/>
          <p:nvPr/>
        </p:nvSpPr>
        <p:spPr>
          <a:xfrm>
            <a:off x="310492" y="1643974"/>
            <a:ext cx="4403014" cy="3785652"/>
          </a:xfrm>
          <a:prstGeom prst="rect">
            <a:avLst/>
          </a:prstGeom>
          <a:noFill/>
        </p:spPr>
        <p:txBody>
          <a:bodyPr wrap="square" rtlCol="0">
            <a:spAutoFit/>
          </a:bodyPr>
          <a:lstStyle/>
          <a:p>
            <a:r>
              <a:rPr lang="en-GB" sz="2400" dirty="0">
                <a:ea typeface="ＭＳ Ｐゴシック" charset="0"/>
                <a:cs typeface="ＭＳ Ｐゴシック" charset="0"/>
              </a:rPr>
              <a:t>If it is easy to look inside of the tower please do so, but you don’t need to go into locked areas of the church.</a:t>
            </a:r>
          </a:p>
          <a:p>
            <a:endParaRPr lang="en-GB" sz="2400" dirty="0">
              <a:ea typeface="ＭＳ Ｐゴシック" charset="0"/>
              <a:cs typeface="ＭＳ Ｐゴシック" charset="0"/>
            </a:endParaRPr>
          </a:p>
          <a:p>
            <a:r>
              <a:rPr lang="en-GB" sz="2400" dirty="0">
                <a:ea typeface="ＭＳ Ｐゴシック" charset="0"/>
                <a:cs typeface="ＭＳ Ｐゴシック" charset="0"/>
              </a:rPr>
              <a:t>Please do not:</a:t>
            </a:r>
          </a:p>
          <a:p>
            <a:pPr marL="342900" indent="-342900">
              <a:buFont typeface="Arial" panose="020B0604020202020204" pitchFamily="34" charset="0"/>
              <a:buChar char="•"/>
            </a:pPr>
            <a:r>
              <a:rPr lang="en-GB" sz="2400" dirty="0">
                <a:ea typeface="ＭＳ Ｐゴシック" charset="0"/>
                <a:cs typeface="ＭＳ Ｐゴシック" charset="0"/>
              </a:rPr>
              <a:t>Go into the belfry</a:t>
            </a:r>
          </a:p>
          <a:p>
            <a:pPr marL="342900" indent="-342900">
              <a:buFont typeface="Arial" panose="020B0604020202020204" pitchFamily="34" charset="0"/>
              <a:buChar char="•"/>
            </a:pPr>
            <a:r>
              <a:rPr lang="en-GB" sz="2400" dirty="0">
                <a:ea typeface="ＭＳ Ｐゴシック" charset="0"/>
                <a:cs typeface="ＭＳ Ｐゴシック" charset="0"/>
              </a:rPr>
              <a:t>Climb ladders</a:t>
            </a:r>
          </a:p>
          <a:p>
            <a:pPr marL="342900" indent="-342900">
              <a:buFont typeface="Arial" panose="020B0604020202020204" pitchFamily="34" charset="0"/>
              <a:buChar char="•"/>
            </a:pPr>
            <a:r>
              <a:rPr lang="en-GB" sz="2400" dirty="0">
                <a:ea typeface="ＭＳ Ｐゴシック" charset="0"/>
                <a:cs typeface="ＭＳ Ｐゴシック" charset="0"/>
              </a:rPr>
              <a:t>Go into voids </a:t>
            </a:r>
          </a:p>
          <a:p>
            <a:endParaRPr lang="en-GB" sz="2400" dirty="0">
              <a:ea typeface="ＭＳ Ｐゴシック" charset="0"/>
              <a:cs typeface="ＭＳ Ｐゴシック" charset="0"/>
            </a:endParaRPr>
          </a:p>
        </p:txBody>
      </p:sp>
    </p:spTree>
    <p:extLst>
      <p:ext uri="{BB962C8B-B14F-4D97-AF65-F5344CB8AC3E}">
        <p14:creationId xmlns:p14="http://schemas.microsoft.com/office/powerpoint/2010/main" val="3719028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When you find evidence</a:t>
            </a:r>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C627752D-9EC2-431A-B475-1A6F5DAC3BAD}"/>
              </a:ext>
            </a:extLst>
          </p:cNvPr>
          <p:cNvSpPr txBox="1"/>
          <p:nvPr/>
        </p:nvSpPr>
        <p:spPr>
          <a:xfrm>
            <a:off x="312201" y="985265"/>
            <a:ext cx="11441937" cy="2308324"/>
          </a:xfrm>
          <a:prstGeom prst="rect">
            <a:avLst/>
          </a:prstGeom>
          <a:noFill/>
        </p:spPr>
        <p:txBody>
          <a:bodyPr wrap="square" rtlCol="0">
            <a:spAutoFit/>
          </a:bodyPr>
          <a:lstStyle/>
          <a:p>
            <a:r>
              <a:rPr lang="en-GB" sz="2400" dirty="0">
                <a:ea typeface="ＭＳ Ｐゴシック" charset="0"/>
                <a:cs typeface="ＭＳ Ｐゴシック" charset="0"/>
              </a:rPr>
              <a:t>On the survey form you’re asked:</a:t>
            </a:r>
          </a:p>
          <a:p>
            <a:r>
              <a:rPr lang="en-GB" sz="2400" dirty="0">
                <a:ea typeface="ＭＳ Ｐゴシック" charset="0"/>
                <a:cs typeface="ＭＳ Ｐゴシック" charset="0"/>
              </a:rPr>
              <a:t>1. WHERE in the church you found the evidence (i.e. chancel, nave)</a:t>
            </a:r>
          </a:p>
          <a:p>
            <a:r>
              <a:rPr lang="en-GB" sz="2400" dirty="0">
                <a:ea typeface="ＭＳ Ｐゴシック" charset="0"/>
                <a:cs typeface="ＭＳ Ｐゴシック" charset="0"/>
              </a:rPr>
              <a:t>2. WHAT evidence did you find (i.e. droppings or urine)</a:t>
            </a:r>
          </a:p>
          <a:p>
            <a:r>
              <a:rPr lang="en-GB" sz="2400" dirty="0">
                <a:ea typeface="ＭＳ Ｐゴシック" charset="0"/>
                <a:cs typeface="ＭＳ Ｐゴシック" charset="0"/>
              </a:rPr>
              <a:t>3. HOW MANY (if it’s droppings we ask you to tell us roughly how many. There are three categories, see image below) </a:t>
            </a:r>
          </a:p>
          <a:p>
            <a:r>
              <a:rPr lang="en-GB" sz="2400" dirty="0">
                <a:ea typeface="ＭＳ Ｐゴシック" charset="0"/>
                <a:cs typeface="ＭＳ Ｐゴシック" charset="0"/>
              </a:rPr>
              <a:t>4. Take a photo of the evidence</a:t>
            </a:r>
            <a:endParaRPr lang="en-US" sz="2400" dirty="0">
              <a:ea typeface="ＭＳ Ｐゴシック" charset="0"/>
              <a:cs typeface="ＭＳ Ｐゴシック" charset="0"/>
            </a:endParaRPr>
          </a:p>
        </p:txBody>
      </p:sp>
      <p:pic>
        <p:nvPicPr>
          <p:cNvPr id="16" name="Picture 15">
            <a:extLst>
              <a:ext uri="{FF2B5EF4-FFF2-40B4-BE49-F238E27FC236}">
                <a16:creationId xmlns:a16="http://schemas.microsoft.com/office/drawing/2014/main" id="{FE479816-BCF0-43AE-9DDE-46F807B0F8DC}"/>
              </a:ext>
            </a:extLst>
          </p:cNvPr>
          <p:cNvPicPr>
            <a:picLocks noChangeAspect="1"/>
          </p:cNvPicPr>
          <p:nvPr/>
        </p:nvPicPr>
        <p:blipFill rotWithShape="1">
          <a:blip r:embed="rId2"/>
          <a:srcRect l="21833" t="36938" r="22255" b="21543"/>
          <a:stretch/>
        </p:blipFill>
        <p:spPr>
          <a:xfrm>
            <a:off x="336269" y="3345582"/>
            <a:ext cx="9468544" cy="3953165"/>
          </a:xfrm>
          <a:prstGeom prst="rect">
            <a:avLst/>
          </a:prstGeom>
        </p:spPr>
      </p:pic>
      <p:sp>
        <p:nvSpPr>
          <p:cNvPr id="2" name="TextBox 1">
            <a:extLst>
              <a:ext uri="{FF2B5EF4-FFF2-40B4-BE49-F238E27FC236}">
                <a16:creationId xmlns:a16="http://schemas.microsoft.com/office/drawing/2014/main" id="{6E4C3507-ABF8-4030-92B1-B16C3E149130}"/>
              </a:ext>
            </a:extLst>
          </p:cNvPr>
          <p:cNvSpPr txBox="1"/>
          <p:nvPr/>
        </p:nvSpPr>
        <p:spPr>
          <a:xfrm>
            <a:off x="9601556" y="3263464"/>
            <a:ext cx="1925258" cy="2031325"/>
          </a:xfrm>
          <a:prstGeom prst="rect">
            <a:avLst/>
          </a:prstGeom>
          <a:noFill/>
        </p:spPr>
        <p:txBody>
          <a:bodyPr wrap="square" rtlCol="0">
            <a:spAutoFit/>
          </a:bodyPr>
          <a:lstStyle/>
          <a:p>
            <a:r>
              <a:rPr lang="en-GB" dirty="0">
                <a:solidFill>
                  <a:srgbClr val="7030A0"/>
                </a:solidFill>
              </a:rPr>
              <a:t>DNA column for National Bats in Churches Study only. Please indicate if you’ve collected a sample. </a:t>
            </a:r>
          </a:p>
        </p:txBody>
      </p:sp>
      <p:cxnSp>
        <p:nvCxnSpPr>
          <p:cNvPr id="8" name="Straight Connector 7">
            <a:extLst>
              <a:ext uri="{FF2B5EF4-FFF2-40B4-BE49-F238E27FC236}">
                <a16:creationId xmlns:a16="http://schemas.microsoft.com/office/drawing/2014/main" id="{F5CBBE75-DAC9-4E19-9875-E1ED792BE1EA}"/>
              </a:ext>
            </a:extLst>
          </p:cNvPr>
          <p:cNvCxnSpPr>
            <a:endCxn id="2" idx="1"/>
          </p:cNvCxnSpPr>
          <p:nvPr/>
        </p:nvCxnSpPr>
        <p:spPr>
          <a:xfrm flipV="1">
            <a:off x="8702566" y="4279127"/>
            <a:ext cx="898990" cy="33491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83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action="ppaction://hlinksldjump"/>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1" y="0"/>
            <a:ext cx="12049125" cy="1200329"/>
          </a:xfrm>
          <a:prstGeom prst="rect">
            <a:avLst/>
          </a:prstGeom>
          <a:noFill/>
        </p:spPr>
        <p:txBody>
          <a:bodyPr wrap="square">
            <a:spAutoFit/>
          </a:bodyPr>
          <a:lstStyle/>
          <a:p>
            <a:r>
              <a:rPr lang="en-GB" sz="3600" i="1" dirty="0">
                <a:solidFill>
                  <a:schemeClr val="accent1"/>
                </a:solidFill>
                <a:latin typeface="+mj-lt"/>
              </a:rPr>
              <a:t>What kind of evidence may you find? </a:t>
            </a:r>
          </a:p>
          <a:p>
            <a:r>
              <a:rPr lang="en-GB" sz="3600" i="1" dirty="0">
                <a:solidFill>
                  <a:schemeClr val="accent1"/>
                </a:solidFill>
                <a:latin typeface="+mj-lt"/>
              </a:rPr>
              <a:t>Click on an image to see how to recognise each of these clues </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hlinkClick r:id="rId3" action="ppaction://hlinksldjump"/>
            <a:extLst>
              <a:ext uri="{FF2B5EF4-FFF2-40B4-BE49-F238E27FC236}">
                <a16:creationId xmlns:a16="http://schemas.microsoft.com/office/drawing/2014/main" id="{601C7E71-1654-449F-A919-4F116F944A51}"/>
              </a:ext>
            </a:extLst>
          </p:cNvPr>
          <p:cNvSpPr txBox="1"/>
          <p:nvPr/>
        </p:nvSpPr>
        <p:spPr>
          <a:xfrm>
            <a:off x="6211481" y="3605884"/>
            <a:ext cx="4403014" cy="461665"/>
          </a:xfrm>
          <a:prstGeom prst="rect">
            <a:avLst/>
          </a:prstGeom>
          <a:noFill/>
        </p:spPr>
        <p:txBody>
          <a:bodyPr wrap="square" rtlCol="0">
            <a:spAutoFit/>
          </a:bodyPr>
          <a:lstStyle/>
          <a:p>
            <a:r>
              <a:rPr lang="en-US" sz="2400" dirty="0">
                <a:ea typeface="ＭＳ Ｐゴシック" charset="0"/>
                <a:cs typeface="ＭＳ Ｐゴシック" charset="0"/>
              </a:rPr>
              <a:t>URINE </a:t>
            </a:r>
          </a:p>
        </p:txBody>
      </p:sp>
      <p:pic>
        <p:nvPicPr>
          <p:cNvPr id="19" name="Picture 18">
            <a:hlinkClick r:id="rId3" action="ppaction://hlinksldjump"/>
            <a:extLst>
              <a:ext uri="{FF2B5EF4-FFF2-40B4-BE49-F238E27FC236}">
                <a16:creationId xmlns:a16="http://schemas.microsoft.com/office/drawing/2014/main" id="{ADD33D56-C678-4091-BFD1-385E7FD581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946" r="6325" b="7075"/>
          <a:stretch/>
        </p:blipFill>
        <p:spPr>
          <a:xfrm>
            <a:off x="6096000" y="1207970"/>
            <a:ext cx="3524417" cy="2397914"/>
          </a:xfrm>
          <a:prstGeom prst="rect">
            <a:avLst/>
          </a:prstGeom>
        </p:spPr>
      </p:pic>
      <p:sp>
        <p:nvSpPr>
          <p:cNvPr id="7" name="TextBox 6">
            <a:hlinkClick r:id="rId5" action="ppaction://hlinksldjump"/>
            <a:extLst>
              <a:ext uri="{FF2B5EF4-FFF2-40B4-BE49-F238E27FC236}">
                <a16:creationId xmlns:a16="http://schemas.microsoft.com/office/drawing/2014/main" id="{C627752D-9EC2-431A-B475-1A6F5DAC3BAD}"/>
              </a:ext>
            </a:extLst>
          </p:cNvPr>
          <p:cNvSpPr txBox="1"/>
          <p:nvPr/>
        </p:nvSpPr>
        <p:spPr>
          <a:xfrm>
            <a:off x="1889754" y="3605884"/>
            <a:ext cx="3470410" cy="461665"/>
          </a:xfrm>
          <a:prstGeom prst="rect">
            <a:avLst/>
          </a:prstGeom>
          <a:noFill/>
        </p:spPr>
        <p:txBody>
          <a:bodyPr wrap="square" rtlCol="0">
            <a:spAutoFit/>
          </a:bodyPr>
          <a:lstStyle/>
          <a:p>
            <a:r>
              <a:rPr lang="en-US" sz="2400" dirty="0">
                <a:ea typeface="ＭＳ Ｐゴシック" charset="0"/>
                <a:cs typeface="ＭＳ Ｐゴシック" charset="0"/>
              </a:rPr>
              <a:t>DROPPINGS </a:t>
            </a:r>
          </a:p>
        </p:txBody>
      </p:sp>
      <p:pic>
        <p:nvPicPr>
          <p:cNvPr id="20" name="Picture 19">
            <a:hlinkClick r:id="rId5" action="ppaction://hlinksldjump"/>
            <a:extLst>
              <a:ext uri="{FF2B5EF4-FFF2-40B4-BE49-F238E27FC236}">
                <a16:creationId xmlns:a16="http://schemas.microsoft.com/office/drawing/2014/main" id="{B74BCFC9-1C87-4EE4-99F8-48903FA6F89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26" t="13371" r="26008" b="22644"/>
          <a:stretch/>
        </p:blipFill>
        <p:spPr>
          <a:xfrm>
            <a:off x="1941195" y="1229059"/>
            <a:ext cx="3418969" cy="2376825"/>
          </a:xfrm>
          <a:prstGeom prst="rect">
            <a:avLst/>
          </a:prstGeom>
        </p:spPr>
      </p:pic>
      <p:sp>
        <p:nvSpPr>
          <p:cNvPr id="17" name="TextBox 16">
            <a:hlinkClick r:id="rId7" action="ppaction://hlinksldjump"/>
            <a:extLst>
              <a:ext uri="{FF2B5EF4-FFF2-40B4-BE49-F238E27FC236}">
                <a16:creationId xmlns:a16="http://schemas.microsoft.com/office/drawing/2014/main" id="{64C73114-44CA-4877-89D3-0D2590FD2A61}"/>
              </a:ext>
            </a:extLst>
          </p:cNvPr>
          <p:cNvSpPr txBox="1"/>
          <p:nvPr/>
        </p:nvSpPr>
        <p:spPr>
          <a:xfrm>
            <a:off x="1906405" y="6359116"/>
            <a:ext cx="4403014" cy="461665"/>
          </a:xfrm>
          <a:prstGeom prst="rect">
            <a:avLst/>
          </a:prstGeom>
          <a:noFill/>
        </p:spPr>
        <p:txBody>
          <a:bodyPr wrap="square" rtlCol="0">
            <a:spAutoFit/>
          </a:bodyPr>
          <a:lstStyle/>
          <a:p>
            <a:r>
              <a:rPr lang="en-US" sz="2400" dirty="0">
                <a:ea typeface="ＭＳ Ｐゴシック" charset="0"/>
                <a:cs typeface="ＭＳ Ｐゴシック" charset="0"/>
              </a:rPr>
              <a:t>BATS </a:t>
            </a:r>
          </a:p>
        </p:txBody>
      </p:sp>
      <p:grpSp>
        <p:nvGrpSpPr>
          <p:cNvPr id="8" name="Group 7">
            <a:extLst>
              <a:ext uri="{FF2B5EF4-FFF2-40B4-BE49-F238E27FC236}">
                <a16:creationId xmlns:a16="http://schemas.microsoft.com/office/drawing/2014/main" id="{1185BCD8-A408-4AEB-895D-89C3C8FC9101}"/>
              </a:ext>
            </a:extLst>
          </p:cNvPr>
          <p:cNvGrpSpPr/>
          <p:nvPr/>
        </p:nvGrpSpPr>
        <p:grpSpPr>
          <a:xfrm>
            <a:off x="5923469" y="4067549"/>
            <a:ext cx="4403014" cy="2655400"/>
            <a:chOff x="5923469" y="4067549"/>
            <a:chExt cx="4403014" cy="2655400"/>
          </a:xfrm>
        </p:grpSpPr>
        <p:sp>
          <p:nvSpPr>
            <p:cNvPr id="18" name="TextBox 17">
              <a:extLst>
                <a:ext uri="{FF2B5EF4-FFF2-40B4-BE49-F238E27FC236}">
                  <a16:creationId xmlns:a16="http://schemas.microsoft.com/office/drawing/2014/main" id="{9B0B9BFA-224D-4156-9F1C-B3ACCA92FB20}"/>
                </a:ext>
              </a:extLst>
            </p:cNvPr>
            <p:cNvSpPr txBox="1"/>
            <p:nvPr/>
          </p:nvSpPr>
          <p:spPr>
            <a:xfrm>
              <a:off x="5923469" y="6261284"/>
              <a:ext cx="4403014" cy="461665"/>
            </a:xfrm>
            <a:prstGeom prst="rect">
              <a:avLst/>
            </a:prstGeom>
            <a:noFill/>
          </p:spPr>
          <p:txBody>
            <a:bodyPr wrap="square" rtlCol="0">
              <a:spAutoFit/>
            </a:bodyPr>
            <a:lstStyle/>
            <a:p>
              <a:r>
                <a:rPr lang="en-US" sz="2400" dirty="0">
                  <a:ea typeface="ＭＳ Ｐゴシック" charset="0"/>
                  <a:cs typeface="ＭＳ Ｐゴシック" charset="0"/>
                </a:rPr>
                <a:t>FEEDING REMAINS</a:t>
              </a:r>
            </a:p>
          </p:txBody>
        </p:sp>
        <p:pic>
          <p:nvPicPr>
            <p:cNvPr id="22" name="Picture 21">
              <a:hlinkClick r:id="rId8" action="ppaction://hlinksldjump"/>
              <a:extLst>
                <a:ext uri="{FF2B5EF4-FFF2-40B4-BE49-F238E27FC236}">
                  <a16:creationId xmlns:a16="http://schemas.microsoft.com/office/drawing/2014/main" id="{ED4FD270-DCF4-4715-B337-203D48C50DDC}"/>
                </a:ext>
              </a:extLst>
            </p:cNvPr>
            <p:cNvPicPr>
              <a:picLocks noChangeAspect="1"/>
            </p:cNvPicPr>
            <p:nvPr/>
          </p:nvPicPr>
          <p:blipFill rotWithShape="1">
            <a:blip r:embed="rId9"/>
            <a:srcRect b="15266"/>
            <a:stretch/>
          </p:blipFill>
          <p:spPr>
            <a:xfrm>
              <a:off x="6035358" y="4067549"/>
              <a:ext cx="3587247" cy="2280695"/>
            </a:xfrm>
            <a:prstGeom prst="rect">
              <a:avLst/>
            </a:prstGeom>
          </p:spPr>
        </p:pic>
      </p:grpSp>
      <p:pic>
        <p:nvPicPr>
          <p:cNvPr id="24" name="Picture 23">
            <a:hlinkClick r:id="rId7" action="ppaction://hlinksldjump"/>
            <a:extLst>
              <a:ext uri="{FF2B5EF4-FFF2-40B4-BE49-F238E27FC236}">
                <a16:creationId xmlns:a16="http://schemas.microsoft.com/office/drawing/2014/main" id="{787B908B-6B98-4FE4-8DAC-EBDA33FBA0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57361" y="4067549"/>
            <a:ext cx="3494647" cy="2332365"/>
          </a:xfrm>
          <a:prstGeom prst="rect">
            <a:avLst/>
          </a:prstGeom>
        </p:spPr>
      </p:pic>
    </p:spTree>
    <p:extLst>
      <p:ext uri="{BB962C8B-B14F-4D97-AF65-F5344CB8AC3E}">
        <p14:creationId xmlns:p14="http://schemas.microsoft.com/office/powerpoint/2010/main" val="4023978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Bat Droppings </a:t>
            </a:r>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290050" y="1200201"/>
            <a:ext cx="6606050" cy="4967514"/>
          </a:xfrm>
          <a:prstGeom prst="rect">
            <a:avLst/>
          </a:prstGeom>
          <a:noFill/>
        </p:spPr>
        <p:txBody>
          <a:bodyPr wrap="square" rtlCol="0">
            <a:spAutoFit/>
          </a:bodyPr>
          <a:lstStyle/>
          <a:p>
            <a:pPr marL="342900" lvl="0" indent="-342900" eaLnBrk="0" fontAlgn="base" hangingPunct="0">
              <a:spcBef>
                <a:spcPct val="30000"/>
              </a:spcBef>
              <a:spcAft>
                <a:spcPct val="0"/>
              </a:spcAft>
              <a:buFont typeface="Arial" panose="020B0604020202020204" pitchFamily="34" charset="0"/>
              <a:buChar char="•"/>
              <a:defRPr/>
            </a:pPr>
            <a:r>
              <a:rPr lang="en-US" sz="2400" dirty="0">
                <a:ea typeface="ＭＳ Ｐゴシック" charset="0"/>
                <a:cs typeface="ＭＳ Ｐゴシック" charset="0"/>
              </a:rPr>
              <a:t>Accumulations of bat droppings can be found underneath roosts or their points of access in and out of the church. </a:t>
            </a:r>
          </a:p>
          <a:p>
            <a:pPr marL="342900" lvl="0" indent="-342900" eaLnBrk="0" fontAlgn="base" hangingPunct="0">
              <a:spcBef>
                <a:spcPct val="30000"/>
              </a:spcBef>
              <a:spcAft>
                <a:spcPct val="0"/>
              </a:spcAft>
              <a:buFont typeface="Arial" panose="020B0604020202020204" pitchFamily="34" charset="0"/>
              <a:buChar char="•"/>
              <a:defRPr/>
            </a:pPr>
            <a:endParaRPr lang="en-US" sz="2400" dirty="0">
              <a:ea typeface="ＭＳ Ｐゴシック" charset="0"/>
              <a:cs typeface="ＭＳ Ｐゴシック" charset="0"/>
            </a:endParaRPr>
          </a:p>
          <a:p>
            <a:pPr marL="342900" lvl="0" indent="-342900" eaLnBrk="0" fontAlgn="base" hangingPunct="0">
              <a:spcBef>
                <a:spcPct val="30000"/>
              </a:spcBef>
              <a:spcAft>
                <a:spcPct val="0"/>
              </a:spcAft>
              <a:buFont typeface="Arial" panose="020B0604020202020204" pitchFamily="34" charset="0"/>
              <a:buChar char="•"/>
              <a:defRPr/>
            </a:pPr>
            <a:r>
              <a:rPr lang="en-US" sz="2400" dirty="0">
                <a:ea typeface="ＭＳ Ｐゴシック" charset="0"/>
                <a:cs typeface="ＭＳ Ｐゴシック" charset="0"/>
              </a:rPr>
              <a:t>You might see scattered droppings where bats have been flying around the building.</a:t>
            </a:r>
          </a:p>
          <a:p>
            <a:pPr lvl="0" eaLnBrk="0" fontAlgn="base" hangingPunct="0">
              <a:spcBef>
                <a:spcPct val="30000"/>
              </a:spcBef>
              <a:spcAft>
                <a:spcPct val="0"/>
              </a:spcAft>
              <a:defRPr/>
            </a:pPr>
            <a:endParaRPr lang="en-US" sz="2400" dirty="0">
              <a:ea typeface="ＭＳ Ｐゴシック" charset="0"/>
              <a:cs typeface="ＭＳ Ｐゴシック" charset="0"/>
            </a:endParaRPr>
          </a:p>
          <a:p>
            <a:pPr marL="342900" lvl="0" indent="-342900" eaLnBrk="0" fontAlgn="base" hangingPunct="0">
              <a:spcBef>
                <a:spcPct val="30000"/>
              </a:spcBef>
              <a:spcAft>
                <a:spcPct val="0"/>
              </a:spcAft>
              <a:buFont typeface="Arial" panose="020B0604020202020204" pitchFamily="34" charset="0"/>
              <a:buChar char="•"/>
              <a:defRPr/>
            </a:pPr>
            <a:r>
              <a:rPr lang="en-US" sz="2400" dirty="0">
                <a:ea typeface="ＭＳ Ｐゴシック" charset="0"/>
                <a:cs typeface="ＭＳ Ｐゴシック" charset="0"/>
              </a:rPr>
              <a:t>Bat droppings look like mouse droppings. They’re around 6-15mm in length, but each bat species has slightly different looking droppings. Don’t worry, we’re not asking you to identify the bats from the shape of their droppings! </a:t>
            </a:r>
          </a:p>
        </p:txBody>
      </p:sp>
      <p:sp>
        <p:nvSpPr>
          <p:cNvPr id="20" name="TextBox 19">
            <a:extLst>
              <a:ext uri="{FF2B5EF4-FFF2-40B4-BE49-F238E27FC236}">
                <a16:creationId xmlns:a16="http://schemas.microsoft.com/office/drawing/2014/main" id="{CFF4A5E8-2070-45C6-AD08-B8BBB6E6AD5A}"/>
              </a:ext>
            </a:extLst>
          </p:cNvPr>
          <p:cNvSpPr txBox="1"/>
          <p:nvPr/>
        </p:nvSpPr>
        <p:spPr>
          <a:xfrm>
            <a:off x="7914702" y="588409"/>
            <a:ext cx="3686175" cy="2206758"/>
          </a:xfrm>
          <a:prstGeom prst="rect">
            <a:avLst/>
          </a:prstGeom>
          <a:noFill/>
          <a:ln>
            <a:solidFill>
              <a:schemeClr val="tx1">
                <a:lumMod val="75000"/>
                <a:lumOff val="25000"/>
              </a:schemeClr>
            </a:solidFill>
          </a:ln>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Crumble Test</a:t>
            </a:r>
          </a:p>
          <a:p>
            <a:pPr lvl="0" eaLnBrk="0" fontAlgn="base" hangingPunct="0">
              <a:spcBef>
                <a:spcPct val="30000"/>
              </a:spcBef>
              <a:spcAft>
                <a:spcPct val="0"/>
              </a:spcAft>
              <a:defRPr/>
            </a:pPr>
            <a:r>
              <a:rPr lang="en-US" dirty="0">
                <a:ea typeface="ＭＳ Ｐゴシック" charset="0"/>
                <a:cs typeface="ＭＳ Ｐゴシック" charset="0"/>
              </a:rPr>
              <a:t>Unsure whether it is bat or mouse droppings? Use a pair of gloves or tissue and rub it between your fingers. Bat droppings will crumble easily, as they’re made up of insect exoskeletons.</a:t>
            </a:r>
          </a:p>
        </p:txBody>
      </p:sp>
      <p:pic>
        <p:nvPicPr>
          <p:cNvPr id="22" name="Picture 21">
            <a:extLst>
              <a:ext uri="{FF2B5EF4-FFF2-40B4-BE49-F238E27FC236}">
                <a16:creationId xmlns:a16="http://schemas.microsoft.com/office/drawing/2014/main" id="{BAF53DFD-D18E-4D21-B410-2F4607D3DB6F}"/>
              </a:ext>
            </a:extLst>
          </p:cNvPr>
          <p:cNvPicPr>
            <a:picLocks noChangeAspect="1"/>
          </p:cNvPicPr>
          <p:nvPr/>
        </p:nvPicPr>
        <p:blipFill rotWithShape="1">
          <a:blip r:embed="rId2"/>
          <a:srcRect l="15931"/>
          <a:stretch/>
        </p:blipFill>
        <p:spPr>
          <a:xfrm>
            <a:off x="6896100" y="2847942"/>
            <a:ext cx="5115814" cy="3421649"/>
          </a:xfrm>
          <a:prstGeom prst="rect">
            <a:avLst/>
          </a:prstGeom>
        </p:spPr>
      </p:pic>
      <p:sp>
        <p:nvSpPr>
          <p:cNvPr id="4" name="TextBox 3">
            <a:hlinkClick r:id="rId3" action="ppaction://hlinksldjump"/>
            <a:extLst>
              <a:ext uri="{FF2B5EF4-FFF2-40B4-BE49-F238E27FC236}">
                <a16:creationId xmlns:a16="http://schemas.microsoft.com/office/drawing/2014/main" id="{C2BA6698-47FE-4772-97AC-093CE36AC0D5}"/>
              </a:ext>
            </a:extLst>
          </p:cNvPr>
          <p:cNvSpPr txBox="1"/>
          <p:nvPr/>
        </p:nvSpPr>
        <p:spPr>
          <a:xfrm>
            <a:off x="9347723" y="6269591"/>
            <a:ext cx="2664191" cy="523220"/>
          </a:xfrm>
          <a:prstGeom prst="rect">
            <a:avLst/>
          </a:prstGeom>
          <a:solidFill>
            <a:schemeClr val="accent1"/>
          </a:solidFill>
        </p:spPr>
        <p:txBody>
          <a:bodyPr wrap="none" rtlCol="0">
            <a:spAutoFit/>
          </a:bodyPr>
          <a:lstStyle/>
          <a:p>
            <a:r>
              <a:rPr lang="en-GB" sz="2800" b="1" dirty="0">
                <a:solidFill>
                  <a:schemeClr val="bg1"/>
                </a:solidFill>
              </a:rPr>
              <a:t>&lt;&lt;Back to menu</a:t>
            </a:r>
          </a:p>
        </p:txBody>
      </p:sp>
    </p:spTree>
    <p:extLst>
      <p:ext uri="{BB962C8B-B14F-4D97-AF65-F5344CB8AC3E}">
        <p14:creationId xmlns:p14="http://schemas.microsoft.com/office/powerpoint/2010/main" val="2884133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A411B9-2654-4C65-B946-75BF797A316C}"/>
              </a:ext>
            </a:extLst>
          </p:cNvPr>
          <p:cNvSpPr txBox="1"/>
          <p:nvPr/>
        </p:nvSpPr>
        <p:spPr>
          <a:xfrm>
            <a:off x="717507" y="290913"/>
            <a:ext cx="10756986" cy="646331"/>
          </a:xfrm>
          <a:prstGeom prst="rect">
            <a:avLst/>
          </a:prstGeom>
          <a:noFill/>
        </p:spPr>
        <p:txBody>
          <a:bodyPr wrap="square">
            <a:spAutoFit/>
          </a:bodyPr>
          <a:lstStyle/>
          <a:p>
            <a:r>
              <a:rPr lang="en-GB" sz="3600" i="1" dirty="0">
                <a:solidFill>
                  <a:schemeClr val="accent1"/>
                </a:solidFill>
                <a:latin typeface="+mj-lt"/>
              </a:rPr>
              <a:t>Bat Urine </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382004" y="1200201"/>
            <a:ext cx="6390271" cy="4376583"/>
          </a:xfrm>
          <a:prstGeom prst="rect">
            <a:avLst/>
          </a:prstGeom>
          <a:noFill/>
        </p:spPr>
        <p:txBody>
          <a:bodyPr wrap="square" rtlCol="0">
            <a:spAutoFit/>
          </a:bodyPr>
          <a:lstStyle/>
          <a:p>
            <a:pPr marL="342900" lvl="0" indent="-342900" eaLnBrk="0" fontAlgn="base" hangingPunct="0">
              <a:spcBef>
                <a:spcPct val="30000"/>
              </a:spcBef>
              <a:spcAft>
                <a:spcPct val="0"/>
              </a:spcAft>
              <a:buFont typeface="Arial" panose="020B0604020202020204" pitchFamily="34" charset="0"/>
              <a:buChar char="•"/>
              <a:defRPr/>
            </a:pPr>
            <a:r>
              <a:rPr lang="en-US" sz="2400" dirty="0">
                <a:ea typeface="ＭＳ Ｐゴシック" charset="0"/>
                <a:cs typeface="ＭＳ Ｐゴシック" charset="0"/>
              </a:rPr>
              <a:t>You may find these small urine splashes (in this image the whitish marks are the dry urine and the darker are fresh wet splashes).  </a:t>
            </a:r>
          </a:p>
          <a:p>
            <a:pPr marL="342900" lvl="0" indent="-342900" eaLnBrk="0" fontAlgn="base" hangingPunct="0">
              <a:spcBef>
                <a:spcPct val="30000"/>
              </a:spcBef>
              <a:spcAft>
                <a:spcPct val="0"/>
              </a:spcAft>
              <a:buFont typeface="Arial" panose="020B0604020202020204" pitchFamily="34" charset="0"/>
              <a:buChar char="•"/>
              <a:defRPr/>
            </a:pPr>
            <a:r>
              <a:rPr lang="en-US" sz="2400" dirty="0">
                <a:ea typeface="ＭＳ Ｐゴシック" charset="0"/>
                <a:cs typeface="ＭＳ Ｐゴシック" charset="0"/>
              </a:rPr>
              <a:t>You may see urine staining around wood, below roosting locations.</a:t>
            </a:r>
          </a:p>
          <a:p>
            <a:pPr marL="342900" lvl="0" indent="-342900" eaLnBrk="0" fontAlgn="base" hangingPunct="0">
              <a:spcBef>
                <a:spcPct val="30000"/>
              </a:spcBef>
              <a:spcAft>
                <a:spcPct val="0"/>
              </a:spcAft>
              <a:buFont typeface="Arial" panose="020B0604020202020204" pitchFamily="34" charset="0"/>
              <a:buChar char="•"/>
              <a:defRPr/>
            </a:pPr>
            <a:r>
              <a:rPr lang="en-US" sz="2400" dirty="0">
                <a:ea typeface="ＭＳ Ｐゴシック" charset="0"/>
                <a:cs typeface="ＭＳ Ｐゴシック" charset="0"/>
              </a:rPr>
              <a:t>Not sure if it’s bat urine? It can sometimes be hard to differentiate urine and other issues, like water damage. If there’s urine there’s likely to be droppings too, so look thoroughly for droppings. You can always send us a photo as well if you’re not sure. </a:t>
            </a:r>
          </a:p>
        </p:txBody>
      </p:sp>
      <p:pic>
        <p:nvPicPr>
          <p:cNvPr id="16" name="Picture 15">
            <a:extLst>
              <a:ext uri="{FF2B5EF4-FFF2-40B4-BE49-F238E27FC236}">
                <a16:creationId xmlns:a16="http://schemas.microsoft.com/office/drawing/2014/main" id="{91321A6D-23D3-4CC4-911A-2754051451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10474"/>
          <a:stretch/>
        </p:blipFill>
        <p:spPr>
          <a:xfrm>
            <a:off x="6772275" y="1011286"/>
            <a:ext cx="5361664" cy="4757479"/>
          </a:xfrm>
          <a:prstGeom prst="rect">
            <a:avLst/>
          </a:prstGeom>
        </p:spPr>
      </p:pic>
      <p:sp>
        <p:nvSpPr>
          <p:cNvPr id="17" name="TextBox 16">
            <a:hlinkClick r:id="rId3" action="ppaction://hlinksldjump"/>
            <a:extLst>
              <a:ext uri="{FF2B5EF4-FFF2-40B4-BE49-F238E27FC236}">
                <a16:creationId xmlns:a16="http://schemas.microsoft.com/office/drawing/2014/main" id="{28B7B5B6-F386-4C00-A520-7B56ACC42118}"/>
              </a:ext>
            </a:extLst>
          </p:cNvPr>
          <p:cNvSpPr txBox="1"/>
          <p:nvPr/>
        </p:nvSpPr>
        <p:spPr>
          <a:xfrm>
            <a:off x="9357662" y="6192954"/>
            <a:ext cx="2664191" cy="523220"/>
          </a:xfrm>
          <a:prstGeom prst="rect">
            <a:avLst/>
          </a:prstGeom>
          <a:solidFill>
            <a:schemeClr val="accent1"/>
          </a:solidFill>
        </p:spPr>
        <p:txBody>
          <a:bodyPr wrap="none" rtlCol="0">
            <a:spAutoFit/>
          </a:bodyPr>
          <a:lstStyle/>
          <a:p>
            <a:r>
              <a:rPr lang="en-GB" sz="2800" b="1" dirty="0">
                <a:solidFill>
                  <a:schemeClr val="bg1"/>
                </a:solidFill>
              </a:rPr>
              <a:t>&lt;&lt;Back to menu</a:t>
            </a:r>
          </a:p>
        </p:txBody>
      </p:sp>
      <p:sp>
        <p:nvSpPr>
          <p:cNvPr id="18" name="TextBox 17">
            <a:extLst>
              <a:ext uri="{FF2B5EF4-FFF2-40B4-BE49-F238E27FC236}">
                <a16:creationId xmlns:a16="http://schemas.microsoft.com/office/drawing/2014/main" id="{A46E1B75-A9C4-4EDB-AE45-12B85DB5D442}"/>
              </a:ext>
            </a:extLst>
          </p:cNvPr>
          <p:cNvSpPr txBox="1"/>
          <p:nvPr/>
        </p:nvSpPr>
        <p:spPr>
          <a:xfrm>
            <a:off x="170147" y="6457890"/>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The Bats in Churches Project </a:t>
            </a:r>
          </a:p>
        </p:txBody>
      </p:sp>
    </p:spTree>
    <p:extLst>
      <p:ext uri="{BB962C8B-B14F-4D97-AF65-F5344CB8AC3E}">
        <p14:creationId xmlns:p14="http://schemas.microsoft.com/office/powerpoint/2010/main" val="1017245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A411B9-2654-4C65-B946-75BF797A316C}"/>
              </a:ext>
            </a:extLst>
          </p:cNvPr>
          <p:cNvSpPr txBox="1"/>
          <p:nvPr/>
        </p:nvSpPr>
        <p:spPr>
          <a:xfrm>
            <a:off x="382004" y="293773"/>
            <a:ext cx="10756986" cy="646331"/>
          </a:xfrm>
          <a:prstGeom prst="rect">
            <a:avLst/>
          </a:prstGeom>
          <a:noFill/>
        </p:spPr>
        <p:txBody>
          <a:bodyPr wrap="square">
            <a:spAutoFit/>
          </a:bodyPr>
          <a:lstStyle/>
          <a:p>
            <a:r>
              <a:rPr lang="en-GB" sz="3600" i="1" dirty="0">
                <a:solidFill>
                  <a:schemeClr val="accent1"/>
                </a:solidFill>
                <a:latin typeface="+mj-lt"/>
              </a:rPr>
              <a:t>Live or dead bats</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156472" y="832881"/>
            <a:ext cx="7375821" cy="5484578"/>
          </a:xfrm>
          <a:prstGeom prst="rect">
            <a:avLst/>
          </a:prstGeom>
          <a:noFill/>
        </p:spPr>
        <p:txBody>
          <a:bodyPr wrap="square" rtlCol="0">
            <a:spAutoFit/>
          </a:bodyPr>
          <a:lstStyle/>
          <a:p>
            <a:pPr marL="342900" lvl="0" indent="-342900" eaLnBrk="0" fontAlgn="base" hangingPunct="0">
              <a:spcBef>
                <a:spcPct val="30000"/>
              </a:spcBef>
              <a:spcAft>
                <a:spcPct val="0"/>
              </a:spcAft>
              <a:buFont typeface="Arial" panose="020B0604020202020204" pitchFamily="34" charset="0"/>
              <a:buChar char="•"/>
              <a:defRPr/>
            </a:pPr>
            <a:r>
              <a:rPr lang="en-US" sz="2400" dirty="0">
                <a:ea typeface="ＭＳ Ｐゴシック" charset="0"/>
                <a:cs typeface="ＭＳ Ｐゴシック" charset="0"/>
              </a:rPr>
              <a:t>If you come across a roosting bat, please leave it alone and don’t shine your torch at it.</a:t>
            </a:r>
          </a:p>
          <a:p>
            <a:pPr marL="342900" lvl="0" indent="-342900" eaLnBrk="0" fontAlgn="base" hangingPunct="0">
              <a:spcBef>
                <a:spcPct val="30000"/>
              </a:spcBef>
              <a:spcAft>
                <a:spcPct val="0"/>
              </a:spcAft>
              <a:buFont typeface="Arial" panose="020B0604020202020204" pitchFamily="34" charset="0"/>
              <a:buChar char="•"/>
              <a:defRPr/>
            </a:pPr>
            <a:r>
              <a:rPr lang="en-US" sz="2400" dirty="0">
                <a:ea typeface="ＭＳ Ｐゴシック" charset="0"/>
                <a:cs typeface="ＭＳ Ｐゴシック" charset="0"/>
              </a:rPr>
              <a:t>If you see a bat flying in the day or on the floor it may need help. If this happens seek help from The National Bat Helpline. </a:t>
            </a:r>
            <a:r>
              <a:rPr lang="en-US" sz="2400" b="1" dirty="0">
                <a:solidFill>
                  <a:srgbClr val="FF0000"/>
                </a:solidFill>
                <a:ea typeface="ＭＳ Ｐゴシック" charset="0"/>
                <a:cs typeface="ＭＳ Ｐゴシック" charset="0"/>
              </a:rPr>
              <a:t>Importantly, if you need to pick up a bat to rescue it, you must wear gloves.  </a:t>
            </a:r>
          </a:p>
          <a:p>
            <a:pPr marL="342900" lvl="0" indent="-342900" eaLnBrk="0" fontAlgn="base" hangingPunct="0">
              <a:spcBef>
                <a:spcPct val="30000"/>
              </a:spcBef>
              <a:spcAft>
                <a:spcPct val="0"/>
              </a:spcAft>
              <a:buFont typeface="Arial" panose="020B0604020202020204" pitchFamily="34" charset="0"/>
              <a:buChar char="•"/>
              <a:defRPr/>
            </a:pPr>
            <a:r>
              <a:rPr lang="en-US" sz="2400" dirty="0">
                <a:ea typeface="ＭＳ Ｐゴシック" charset="0"/>
                <a:cs typeface="ＭＳ Ｐゴシック" charset="0"/>
              </a:rPr>
              <a:t>Hopefully, you will not find a dead bat, but if you do and it is physically intact, you can support the </a:t>
            </a:r>
            <a:r>
              <a:rPr lang="en-GB" sz="2400" i="0" dirty="0">
                <a:effectLst/>
              </a:rPr>
              <a:t>Animal and Plant Health Agency (APHA) surveillance for rabies, a disease found in a small number of bats in the UK. To find out more, or request a dead bat pack, see the Bat Conservation Trust website </a:t>
            </a:r>
            <a:r>
              <a:rPr lang="en-GB" sz="2400" i="0" dirty="0">
                <a:effectLst/>
                <a:hlinkClick r:id="rId2"/>
              </a:rPr>
              <a:t>www.bats.org.uk/advice/found-a-dead-bat/testing-dead-bats</a:t>
            </a:r>
            <a:r>
              <a:rPr lang="en-GB" sz="2400" i="0" dirty="0">
                <a:effectLst/>
              </a:rPr>
              <a:t> </a:t>
            </a:r>
            <a:endParaRPr lang="en-US" sz="2400" dirty="0">
              <a:ea typeface="ＭＳ Ｐゴシック" charset="0"/>
              <a:cs typeface="ＭＳ Ｐゴシック" charset="0"/>
            </a:endParaRPr>
          </a:p>
        </p:txBody>
      </p:sp>
      <p:sp>
        <p:nvSpPr>
          <p:cNvPr id="16" name="TextBox 15">
            <a:hlinkClick r:id="rId3" action="ppaction://hlinksldjump"/>
            <a:extLst>
              <a:ext uri="{FF2B5EF4-FFF2-40B4-BE49-F238E27FC236}">
                <a16:creationId xmlns:a16="http://schemas.microsoft.com/office/drawing/2014/main" id="{EED3DB66-323F-4B97-AD10-EE86D87C6848}"/>
              </a:ext>
            </a:extLst>
          </p:cNvPr>
          <p:cNvSpPr txBox="1"/>
          <p:nvPr/>
        </p:nvSpPr>
        <p:spPr>
          <a:xfrm>
            <a:off x="9347723" y="6269591"/>
            <a:ext cx="2664191" cy="523220"/>
          </a:xfrm>
          <a:prstGeom prst="rect">
            <a:avLst/>
          </a:prstGeom>
          <a:solidFill>
            <a:schemeClr val="accent1"/>
          </a:solidFill>
        </p:spPr>
        <p:txBody>
          <a:bodyPr wrap="none" rtlCol="0">
            <a:spAutoFit/>
          </a:bodyPr>
          <a:lstStyle/>
          <a:p>
            <a:r>
              <a:rPr lang="en-GB" sz="2800" b="1" dirty="0">
                <a:solidFill>
                  <a:schemeClr val="bg1"/>
                </a:solidFill>
              </a:rPr>
              <a:t>&lt;&lt;Back to menu</a:t>
            </a:r>
          </a:p>
        </p:txBody>
      </p:sp>
      <p:sp>
        <p:nvSpPr>
          <p:cNvPr id="6" name="TextBox 5">
            <a:extLst>
              <a:ext uri="{FF2B5EF4-FFF2-40B4-BE49-F238E27FC236}">
                <a16:creationId xmlns:a16="http://schemas.microsoft.com/office/drawing/2014/main" id="{426295A3-E228-484F-84EE-EA756E0E13D5}"/>
              </a:ext>
            </a:extLst>
          </p:cNvPr>
          <p:cNvSpPr txBox="1"/>
          <p:nvPr/>
        </p:nvSpPr>
        <p:spPr>
          <a:xfrm>
            <a:off x="7532293" y="3340804"/>
            <a:ext cx="4577453" cy="2843855"/>
          </a:xfrm>
          <a:prstGeom prst="rect">
            <a:avLst/>
          </a:prstGeom>
          <a:noFill/>
          <a:ln>
            <a:solidFill>
              <a:schemeClr val="tx1"/>
            </a:solidFill>
          </a:ln>
        </p:spPr>
        <p:txBody>
          <a:bodyPr wrap="square" rtlCol="0">
            <a:spAutoFit/>
          </a:bodyPr>
          <a:lstStyle/>
          <a:p>
            <a:pPr algn="ctr"/>
            <a:r>
              <a:rPr lang="en-GB" dirty="0"/>
              <a:t>The National Bat Helpline</a:t>
            </a:r>
          </a:p>
          <a:p>
            <a:pPr lvl="0" algn="ctr" eaLnBrk="0" fontAlgn="base" hangingPunct="0">
              <a:spcBef>
                <a:spcPct val="30000"/>
              </a:spcBef>
              <a:spcAft>
                <a:spcPct val="0"/>
              </a:spcAft>
              <a:defRPr/>
            </a:pPr>
            <a:r>
              <a:rPr lang="en-US" sz="2400" b="1" dirty="0">
                <a:ea typeface="ＭＳ Ｐゴシック" charset="0"/>
                <a:cs typeface="ＭＳ Ｐゴシック" charset="0"/>
              </a:rPr>
              <a:t>0345 1300 228</a:t>
            </a:r>
          </a:p>
          <a:p>
            <a:pPr lvl="0" algn="ctr" eaLnBrk="0" fontAlgn="base" hangingPunct="0">
              <a:spcBef>
                <a:spcPct val="30000"/>
              </a:spcBef>
              <a:spcAft>
                <a:spcPct val="0"/>
              </a:spcAft>
              <a:defRPr/>
            </a:pPr>
            <a:r>
              <a:rPr lang="en-US" sz="1800" dirty="0">
                <a:ea typeface="ＭＳ Ｐゴシック" charset="0"/>
                <a:cs typeface="ＭＳ Ｐゴシック" charset="0"/>
              </a:rPr>
              <a:t>Opening hours between May-September for emergency bat care calls: </a:t>
            </a:r>
          </a:p>
          <a:p>
            <a:pPr lvl="0" algn="ctr" eaLnBrk="0" fontAlgn="base" hangingPunct="0">
              <a:spcBef>
                <a:spcPct val="30000"/>
              </a:spcBef>
              <a:spcAft>
                <a:spcPct val="0"/>
              </a:spcAft>
              <a:defRPr/>
            </a:pPr>
            <a:r>
              <a:rPr lang="en-US" sz="1800" dirty="0">
                <a:ea typeface="ＭＳ Ｐゴシック" charset="0"/>
                <a:cs typeface="ＭＳ Ｐゴシック" charset="0"/>
              </a:rPr>
              <a:t>Mon-Fri 9:30-16:30 &amp; 18:00-22:00 </a:t>
            </a:r>
          </a:p>
          <a:p>
            <a:pPr lvl="0" algn="ctr" eaLnBrk="0" fontAlgn="base" hangingPunct="0">
              <a:spcBef>
                <a:spcPct val="30000"/>
              </a:spcBef>
              <a:spcAft>
                <a:spcPct val="0"/>
              </a:spcAft>
              <a:defRPr/>
            </a:pPr>
            <a:r>
              <a:rPr lang="en-US" sz="1800" dirty="0">
                <a:ea typeface="ＭＳ Ｐゴシック" charset="0"/>
                <a:cs typeface="ＭＳ Ｐゴシック" charset="0"/>
              </a:rPr>
              <a:t>Sat-Sun 10:00-22:00 </a:t>
            </a:r>
          </a:p>
          <a:p>
            <a:pPr lvl="0" eaLnBrk="0" fontAlgn="base" hangingPunct="0">
              <a:spcBef>
                <a:spcPct val="30000"/>
              </a:spcBef>
              <a:spcAft>
                <a:spcPct val="0"/>
              </a:spcAft>
              <a:defRPr/>
            </a:pPr>
            <a:r>
              <a:rPr lang="en-US" sz="1800" dirty="0">
                <a:ea typeface="ＭＳ Ｐゴシック" charset="0"/>
                <a:cs typeface="ＭＳ Ｐゴシック" charset="0"/>
                <a:hlinkClick r:id="rId4"/>
              </a:rPr>
              <a:t>You can find information online at www.bats.org.uk/advice/help-ive-found-a-bat</a:t>
            </a:r>
            <a:endParaRPr lang="en-US" sz="1800" dirty="0">
              <a:ea typeface="ＭＳ Ｐゴシック" charset="0"/>
              <a:cs typeface="ＭＳ Ｐゴシック" charset="0"/>
            </a:endParaRPr>
          </a:p>
        </p:txBody>
      </p:sp>
      <p:sp>
        <p:nvSpPr>
          <p:cNvPr id="17" name="TextBox 16">
            <a:extLst>
              <a:ext uri="{FF2B5EF4-FFF2-40B4-BE49-F238E27FC236}">
                <a16:creationId xmlns:a16="http://schemas.microsoft.com/office/drawing/2014/main" id="{C2715A2E-1404-4AF4-B77D-679166D738E1}"/>
              </a:ext>
            </a:extLst>
          </p:cNvPr>
          <p:cNvSpPr txBox="1"/>
          <p:nvPr/>
        </p:nvSpPr>
        <p:spPr>
          <a:xfrm>
            <a:off x="132462" y="6455415"/>
            <a:ext cx="7375821"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Common pipistrelle by Hugh Clark / </a:t>
            </a:r>
            <a:r>
              <a:rPr lang="en-US" sz="2000" dirty="0">
                <a:ea typeface="ＭＳ Ｐゴシック" charset="0"/>
                <a:cs typeface="ＭＳ Ｐゴシック" charset="0"/>
                <a:hlinkClick r:id="rId5"/>
              </a:rPr>
              <a:t>www.bats.org.uk</a:t>
            </a:r>
            <a:r>
              <a:rPr lang="en-US" sz="2000" dirty="0">
                <a:ea typeface="ＭＳ Ｐゴシック" charset="0"/>
                <a:cs typeface="ＭＳ Ｐゴシック" charset="0"/>
              </a:rPr>
              <a:t>   </a:t>
            </a:r>
          </a:p>
        </p:txBody>
      </p:sp>
      <p:pic>
        <p:nvPicPr>
          <p:cNvPr id="8" name="Picture 7">
            <a:extLst>
              <a:ext uri="{FF2B5EF4-FFF2-40B4-BE49-F238E27FC236}">
                <a16:creationId xmlns:a16="http://schemas.microsoft.com/office/drawing/2014/main" id="{952D8AA8-EE5C-4070-A710-64FA95217C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4547" y="419290"/>
            <a:ext cx="4267200" cy="2847975"/>
          </a:xfrm>
          <a:prstGeom prst="rect">
            <a:avLst/>
          </a:prstGeom>
        </p:spPr>
      </p:pic>
    </p:spTree>
    <p:extLst>
      <p:ext uri="{BB962C8B-B14F-4D97-AF65-F5344CB8AC3E}">
        <p14:creationId xmlns:p14="http://schemas.microsoft.com/office/powerpoint/2010/main" val="3516299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A411B9-2654-4C65-B946-75BF797A316C}"/>
              </a:ext>
            </a:extLst>
          </p:cNvPr>
          <p:cNvSpPr txBox="1"/>
          <p:nvPr/>
        </p:nvSpPr>
        <p:spPr>
          <a:xfrm>
            <a:off x="382004" y="293773"/>
            <a:ext cx="10756986" cy="646331"/>
          </a:xfrm>
          <a:prstGeom prst="rect">
            <a:avLst/>
          </a:prstGeom>
          <a:noFill/>
        </p:spPr>
        <p:txBody>
          <a:bodyPr wrap="square">
            <a:spAutoFit/>
          </a:bodyPr>
          <a:lstStyle/>
          <a:p>
            <a:r>
              <a:rPr lang="en-US" sz="3600" i="1" dirty="0">
                <a:solidFill>
                  <a:schemeClr val="accent1"/>
                </a:solidFill>
                <a:latin typeface="+mj-lt"/>
              </a:rPr>
              <a:t>F</a:t>
            </a:r>
            <a:r>
              <a:rPr lang="en-GB" sz="3600" i="1" dirty="0" err="1">
                <a:solidFill>
                  <a:schemeClr val="accent1"/>
                </a:solidFill>
                <a:latin typeface="+mj-lt"/>
              </a:rPr>
              <a:t>eeding</a:t>
            </a:r>
            <a:r>
              <a:rPr lang="en-GB" sz="3600" i="1" dirty="0">
                <a:solidFill>
                  <a:schemeClr val="accent1"/>
                </a:solidFill>
                <a:latin typeface="+mj-lt"/>
              </a:rPr>
              <a:t> remains</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382004" y="1275418"/>
            <a:ext cx="5914021" cy="4967514"/>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We aren’t specifically looking for feeding remains in this survey but accumulations of moth and butterfly wings can indicate the presence of bats. </a:t>
            </a:r>
          </a:p>
          <a:p>
            <a:pPr lvl="0" eaLnBrk="0" fontAlgn="base" hangingPunct="0">
              <a:spcBef>
                <a:spcPct val="30000"/>
              </a:spcBef>
              <a:spcAft>
                <a:spcPct val="0"/>
              </a:spcAft>
              <a:defRPr/>
            </a:pPr>
            <a:endParaRPr lang="en-US" sz="2400" dirty="0">
              <a:ea typeface="ＭＳ Ｐゴシック" charset="0"/>
              <a:cs typeface="ＭＳ Ｐゴシック" charset="0"/>
            </a:endParaRPr>
          </a:p>
          <a:p>
            <a:pPr lvl="0" eaLnBrk="0" fontAlgn="base" hangingPunct="0">
              <a:spcBef>
                <a:spcPct val="30000"/>
              </a:spcBef>
              <a:spcAft>
                <a:spcPct val="0"/>
              </a:spcAft>
              <a:defRPr/>
            </a:pPr>
            <a:r>
              <a:rPr lang="en-US" sz="2400" dirty="0">
                <a:ea typeface="ＭＳ Ｐゴシック" charset="0"/>
                <a:cs typeface="ＭＳ Ｐゴシック" charset="0"/>
              </a:rPr>
              <a:t>Some bat species eat large prey such as moths and take them to a regular feeding perch. They’ll eat the abdomen and discard the unpalatable wings. </a:t>
            </a:r>
          </a:p>
          <a:p>
            <a:pPr lvl="0" eaLnBrk="0" fontAlgn="base" hangingPunct="0">
              <a:spcBef>
                <a:spcPct val="30000"/>
              </a:spcBef>
              <a:spcAft>
                <a:spcPct val="0"/>
              </a:spcAft>
              <a:defRPr/>
            </a:pPr>
            <a:endParaRPr lang="en-US" sz="2400" dirty="0">
              <a:ea typeface="ＭＳ Ｐゴシック" charset="0"/>
              <a:cs typeface="ＭＳ Ｐゴシック" charset="0"/>
            </a:endParaRPr>
          </a:p>
          <a:p>
            <a:pPr lvl="0" eaLnBrk="0" fontAlgn="base" hangingPunct="0">
              <a:spcBef>
                <a:spcPct val="30000"/>
              </a:spcBef>
              <a:spcAft>
                <a:spcPct val="0"/>
              </a:spcAft>
              <a:defRPr/>
            </a:pPr>
            <a:r>
              <a:rPr lang="en-US" sz="2400" dirty="0">
                <a:ea typeface="ＭＳ Ｐゴシック" charset="0"/>
                <a:cs typeface="ＭＳ Ｐゴシック" charset="0"/>
              </a:rPr>
              <a:t>If you see this, it is likely that you’ll also find evidence of bat droppings and urine. </a:t>
            </a:r>
          </a:p>
        </p:txBody>
      </p:sp>
      <p:sp>
        <p:nvSpPr>
          <p:cNvPr id="16" name="TextBox 15">
            <a:hlinkClick r:id="rId2" action="ppaction://hlinksldjump"/>
            <a:extLst>
              <a:ext uri="{FF2B5EF4-FFF2-40B4-BE49-F238E27FC236}">
                <a16:creationId xmlns:a16="http://schemas.microsoft.com/office/drawing/2014/main" id="{F71E57F2-C0BE-4B17-A799-F083CB85364A}"/>
              </a:ext>
            </a:extLst>
          </p:cNvPr>
          <p:cNvSpPr txBox="1"/>
          <p:nvPr/>
        </p:nvSpPr>
        <p:spPr>
          <a:xfrm>
            <a:off x="9347723" y="6269591"/>
            <a:ext cx="2664191" cy="523220"/>
          </a:xfrm>
          <a:prstGeom prst="rect">
            <a:avLst/>
          </a:prstGeom>
          <a:solidFill>
            <a:schemeClr val="accent1"/>
          </a:solidFill>
        </p:spPr>
        <p:txBody>
          <a:bodyPr wrap="none" rtlCol="0">
            <a:spAutoFit/>
          </a:bodyPr>
          <a:lstStyle/>
          <a:p>
            <a:r>
              <a:rPr lang="en-GB" sz="2800" b="1" dirty="0">
                <a:solidFill>
                  <a:schemeClr val="bg1"/>
                </a:solidFill>
              </a:rPr>
              <a:t>&lt;&lt;Back to menu</a:t>
            </a:r>
          </a:p>
        </p:txBody>
      </p:sp>
      <p:pic>
        <p:nvPicPr>
          <p:cNvPr id="17" name="Picture 16">
            <a:extLst>
              <a:ext uri="{FF2B5EF4-FFF2-40B4-BE49-F238E27FC236}">
                <a16:creationId xmlns:a16="http://schemas.microsoft.com/office/drawing/2014/main" id="{AEE9A754-170D-4531-8E69-C16C3FE33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563" y="848699"/>
            <a:ext cx="4459217" cy="3184160"/>
          </a:xfrm>
          <a:prstGeom prst="rect">
            <a:avLst/>
          </a:prstGeom>
        </p:spPr>
      </p:pic>
      <p:sp>
        <p:nvSpPr>
          <p:cNvPr id="18" name="TextBox 17">
            <a:extLst>
              <a:ext uri="{FF2B5EF4-FFF2-40B4-BE49-F238E27FC236}">
                <a16:creationId xmlns:a16="http://schemas.microsoft.com/office/drawing/2014/main" id="{21CFF211-B9B9-42F1-A1D1-1BF4E0A9EB86}"/>
              </a:ext>
            </a:extLst>
          </p:cNvPr>
          <p:cNvSpPr txBox="1"/>
          <p:nvPr/>
        </p:nvSpPr>
        <p:spPr>
          <a:xfrm>
            <a:off x="103888" y="6457890"/>
            <a:ext cx="7878062"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Brown long-eared bat by Hugh Clark / </a:t>
            </a:r>
            <a:r>
              <a:rPr lang="en-US" sz="2000" dirty="0">
                <a:ea typeface="ＭＳ Ｐゴシック" charset="0"/>
                <a:cs typeface="ＭＳ Ｐゴシック" charset="0"/>
                <a:hlinkClick r:id="rId4"/>
              </a:rPr>
              <a:t>www.bats.org.uk</a:t>
            </a:r>
            <a:r>
              <a:rPr lang="en-US" sz="2000" dirty="0">
                <a:ea typeface="ＭＳ Ｐゴシック" charset="0"/>
                <a:cs typeface="ＭＳ Ｐゴシック" charset="0"/>
              </a:rPr>
              <a:t>   </a:t>
            </a:r>
          </a:p>
        </p:txBody>
      </p:sp>
      <p:pic>
        <p:nvPicPr>
          <p:cNvPr id="20" name="Picture 19">
            <a:extLst>
              <a:ext uri="{FF2B5EF4-FFF2-40B4-BE49-F238E27FC236}">
                <a16:creationId xmlns:a16="http://schemas.microsoft.com/office/drawing/2014/main" id="{A3332A8F-BC6D-4CF3-8797-F66A52A6DB71}"/>
              </a:ext>
            </a:extLst>
          </p:cNvPr>
          <p:cNvPicPr>
            <a:picLocks noChangeAspect="1"/>
          </p:cNvPicPr>
          <p:nvPr/>
        </p:nvPicPr>
        <p:blipFill rotWithShape="1">
          <a:blip r:embed="rId5"/>
          <a:srcRect l="11315" b="15266"/>
          <a:stretch/>
        </p:blipFill>
        <p:spPr>
          <a:xfrm>
            <a:off x="6296025" y="3784120"/>
            <a:ext cx="3317080" cy="2377991"/>
          </a:xfrm>
          <a:prstGeom prst="rect">
            <a:avLst/>
          </a:prstGeom>
        </p:spPr>
      </p:pic>
      <p:sp>
        <p:nvSpPr>
          <p:cNvPr id="21" name="TextBox 20">
            <a:extLst>
              <a:ext uri="{FF2B5EF4-FFF2-40B4-BE49-F238E27FC236}">
                <a16:creationId xmlns:a16="http://schemas.microsoft.com/office/drawing/2014/main" id="{9D14409E-2E48-4166-B687-410C49C976E9}"/>
              </a:ext>
            </a:extLst>
          </p:cNvPr>
          <p:cNvSpPr txBox="1"/>
          <p:nvPr/>
        </p:nvSpPr>
        <p:spPr>
          <a:xfrm>
            <a:off x="9757790" y="4157508"/>
            <a:ext cx="2370862" cy="1631216"/>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Yellow underwing moth (</a:t>
            </a:r>
            <a:r>
              <a:rPr lang="en-GB" sz="2000" b="0" i="1" dirty="0">
                <a:effectLst/>
                <a:latin typeface="Rubik"/>
              </a:rPr>
              <a:t>Noctua </a:t>
            </a:r>
            <a:r>
              <a:rPr lang="en-GB" sz="2000" b="0" dirty="0">
                <a:effectLst/>
                <a:latin typeface="Rubik"/>
              </a:rPr>
              <a:t>spp.)</a:t>
            </a:r>
            <a:r>
              <a:rPr lang="en-GB" sz="2000" b="0" dirty="0">
                <a:solidFill>
                  <a:srgbClr val="FFFFFF"/>
                </a:solidFill>
                <a:effectLst/>
                <a:latin typeface="Rubik"/>
              </a:rPr>
              <a:t>.) </a:t>
            </a:r>
            <a:r>
              <a:rPr lang="en-US" sz="2000" dirty="0">
                <a:ea typeface="ＭＳ Ｐゴシック" charset="0"/>
                <a:cs typeface="ＭＳ Ｐゴシック" charset="0"/>
              </a:rPr>
              <a:t>wings underneath a brown long-eared bat feeding perch.</a:t>
            </a:r>
          </a:p>
        </p:txBody>
      </p:sp>
    </p:spTree>
    <p:extLst>
      <p:ext uri="{BB962C8B-B14F-4D97-AF65-F5344CB8AC3E}">
        <p14:creationId xmlns:p14="http://schemas.microsoft.com/office/powerpoint/2010/main" val="135098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Can you see any bat evidence in this photo? </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7634583" y="1963864"/>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YES</a:t>
            </a:r>
          </a:p>
        </p:txBody>
      </p:sp>
      <p:sp>
        <p:nvSpPr>
          <p:cNvPr id="17" name="TextBox 16">
            <a:extLst>
              <a:ext uri="{FF2B5EF4-FFF2-40B4-BE49-F238E27FC236}">
                <a16:creationId xmlns:a16="http://schemas.microsoft.com/office/drawing/2014/main" id="{D677DF10-96B1-42BB-A7DF-511F73701A8C}"/>
              </a:ext>
            </a:extLst>
          </p:cNvPr>
          <p:cNvSpPr txBox="1"/>
          <p:nvPr/>
        </p:nvSpPr>
        <p:spPr>
          <a:xfrm>
            <a:off x="7692116" y="2967335"/>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NO</a:t>
            </a:r>
          </a:p>
        </p:txBody>
      </p:sp>
      <p:sp>
        <p:nvSpPr>
          <p:cNvPr id="18" name="TextBox 17">
            <a:extLst>
              <a:ext uri="{FF2B5EF4-FFF2-40B4-BE49-F238E27FC236}">
                <a16:creationId xmlns:a16="http://schemas.microsoft.com/office/drawing/2014/main" id="{2C5E7C27-8D83-4BED-B769-A933A26409C3}"/>
              </a:ext>
            </a:extLst>
          </p:cNvPr>
          <p:cNvSpPr txBox="1"/>
          <p:nvPr/>
        </p:nvSpPr>
        <p:spPr>
          <a:xfrm>
            <a:off x="0" y="6367189"/>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Photo credit: Philip Parker</a:t>
            </a:r>
          </a:p>
        </p:txBody>
      </p:sp>
      <p:pic>
        <p:nvPicPr>
          <p:cNvPr id="21" name="Picture 20">
            <a:extLst>
              <a:ext uri="{FF2B5EF4-FFF2-40B4-BE49-F238E27FC236}">
                <a16:creationId xmlns:a16="http://schemas.microsoft.com/office/drawing/2014/main" id="{F07BA33C-544C-4C07-9923-17D0FBD01C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62" r="43026" b="14328"/>
          <a:stretch/>
        </p:blipFill>
        <p:spPr>
          <a:xfrm>
            <a:off x="1022188" y="994124"/>
            <a:ext cx="5916697" cy="5373065"/>
          </a:xfrm>
          <a:prstGeom prst="rect">
            <a:avLst/>
          </a:prstGeom>
        </p:spPr>
      </p:pic>
      <p:pic>
        <p:nvPicPr>
          <p:cNvPr id="8" name="Graphic 7" descr="Checkmark with solid fill">
            <a:extLst>
              <a:ext uri="{FF2B5EF4-FFF2-40B4-BE49-F238E27FC236}">
                <a16:creationId xmlns:a16="http://schemas.microsoft.com/office/drawing/2014/main" id="{FE870E6B-EB43-41FB-95F0-AE8AEACC9A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66615" y="1683188"/>
            <a:ext cx="914400" cy="914400"/>
          </a:xfrm>
          <a:prstGeom prst="rect">
            <a:avLst/>
          </a:prstGeom>
        </p:spPr>
      </p:pic>
      <p:pic>
        <p:nvPicPr>
          <p:cNvPr id="22" name="Graphic 21" descr="Close with solid fill">
            <a:extLst>
              <a:ext uri="{FF2B5EF4-FFF2-40B4-BE49-F238E27FC236}">
                <a16:creationId xmlns:a16="http://schemas.microsoft.com/office/drawing/2014/main" id="{6383135E-C781-4609-B7DB-173D20BF0B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6615" y="2753493"/>
            <a:ext cx="914400" cy="914400"/>
          </a:xfrm>
          <a:prstGeom prst="rect">
            <a:avLst/>
          </a:prstGeom>
        </p:spPr>
      </p:pic>
      <p:sp>
        <p:nvSpPr>
          <p:cNvPr id="23" name="TextBox 22">
            <a:extLst>
              <a:ext uri="{FF2B5EF4-FFF2-40B4-BE49-F238E27FC236}">
                <a16:creationId xmlns:a16="http://schemas.microsoft.com/office/drawing/2014/main" id="{97B595EC-5E91-4C50-9D3D-514CD0977750}"/>
              </a:ext>
            </a:extLst>
          </p:cNvPr>
          <p:cNvSpPr txBox="1"/>
          <p:nvPr/>
        </p:nvSpPr>
        <p:spPr>
          <a:xfrm>
            <a:off x="7349306" y="3804065"/>
            <a:ext cx="4842694" cy="830997"/>
          </a:xfrm>
          <a:prstGeom prst="rect">
            <a:avLst/>
          </a:prstGeom>
          <a:noFill/>
        </p:spPr>
        <p:txBody>
          <a:bodyPr wrap="square" rtlCol="0">
            <a:spAutoFit/>
          </a:bodyPr>
          <a:lstStyle/>
          <a:p>
            <a:r>
              <a:rPr lang="en-US" sz="2400" dirty="0">
                <a:ea typeface="ＭＳ Ｐゴシック" charset="0"/>
                <a:cs typeface="ＭＳ Ｐゴシック" charset="0"/>
              </a:rPr>
              <a:t>Bat droppings were found under the curtains. </a:t>
            </a:r>
          </a:p>
        </p:txBody>
      </p:sp>
    </p:spTree>
    <p:extLst>
      <p:ext uri="{BB962C8B-B14F-4D97-AF65-F5344CB8AC3E}">
        <p14:creationId xmlns:p14="http://schemas.microsoft.com/office/powerpoint/2010/main" val="2644073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C569A-56D6-4AF8-87A8-0B053E0C820F}"/>
              </a:ext>
            </a:extLst>
          </p:cNvPr>
          <p:cNvSpPr txBox="1"/>
          <p:nvPr/>
        </p:nvSpPr>
        <p:spPr>
          <a:xfrm>
            <a:off x="337734" y="263898"/>
            <a:ext cx="10756986" cy="646331"/>
          </a:xfrm>
          <a:prstGeom prst="rect">
            <a:avLst/>
          </a:prstGeom>
          <a:noFill/>
        </p:spPr>
        <p:txBody>
          <a:bodyPr wrap="square">
            <a:spAutoFit/>
          </a:bodyPr>
          <a:lstStyle/>
          <a:p>
            <a:r>
              <a:rPr lang="en-GB" sz="3600" i="1" dirty="0">
                <a:solidFill>
                  <a:schemeClr val="accent1"/>
                </a:solidFill>
                <a:latin typeface="+mj-lt"/>
              </a:rPr>
              <a:t>Bring with you – click a number on the checklist</a:t>
            </a:r>
          </a:p>
        </p:txBody>
      </p:sp>
      <p:pic>
        <p:nvPicPr>
          <p:cNvPr id="5" name="Picture 4" descr="A stone church with a clock tower on top of a lush green field&#10;&#10;Description automatically generated">
            <a:extLst>
              <a:ext uri="{FF2B5EF4-FFF2-40B4-BE49-F238E27FC236}">
                <a16:creationId xmlns:a16="http://schemas.microsoft.com/office/drawing/2014/main" id="{8EFD9F25-49CD-4783-87EE-8C148A160A3B}"/>
              </a:ext>
            </a:extLst>
          </p:cNvPr>
          <p:cNvPicPr>
            <a:picLocks noChangeAspect="1"/>
          </p:cNvPicPr>
          <p:nvPr/>
        </p:nvPicPr>
        <p:blipFill rotWithShape="1">
          <a:blip r:embed="rId2">
            <a:extLst>
              <a:ext uri="{28A0092B-C50C-407E-A947-70E740481C1C}">
                <a14:useLocalDpi xmlns:a14="http://schemas.microsoft.com/office/drawing/2010/main" val="0"/>
              </a:ext>
            </a:extLst>
          </a:blip>
          <a:srcRect t="4" b="-956"/>
          <a:stretch/>
        </p:blipFill>
        <p:spPr>
          <a:xfrm>
            <a:off x="5912658" y="1404704"/>
            <a:ext cx="5770315" cy="4048591"/>
          </a:xfrm>
          <a:prstGeom prst="rect">
            <a:avLst/>
          </a:prstGeom>
        </p:spPr>
      </p:pic>
      <p:sp>
        <p:nvSpPr>
          <p:cNvPr id="8" name="TextBox 7">
            <a:extLst>
              <a:ext uri="{FF2B5EF4-FFF2-40B4-BE49-F238E27FC236}">
                <a16:creationId xmlns:a16="http://schemas.microsoft.com/office/drawing/2014/main" id="{A8148A68-3B1B-4D2A-829D-02320250F945}"/>
              </a:ext>
            </a:extLst>
          </p:cNvPr>
          <p:cNvSpPr txBox="1"/>
          <p:nvPr/>
        </p:nvSpPr>
        <p:spPr>
          <a:xfrm>
            <a:off x="1174706" y="1292051"/>
            <a:ext cx="4629065" cy="461665"/>
          </a:xfrm>
          <a:prstGeom prst="rect">
            <a:avLst/>
          </a:prstGeom>
          <a:noFill/>
        </p:spPr>
        <p:txBody>
          <a:bodyPr wrap="square" rtlCol="0">
            <a:spAutoFit/>
          </a:bodyPr>
          <a:lstStyle/>
          <a:p>
            <a:r>
              <a:rPr lang="en-GB" sz="2400" dirty="0"/>
              <a:t>Survey form and a pen/pencil</a:t>
            </a:r>
          </a:p>
        </p:txBody>
      </p:sp>
      <p:sp>
        <p:nvSpPr>
          <p:cNvPr id="9" name="Oval 8">
            <a:extLst>
              <a:ext uri="{FF2B5EF4-FFF2-40B4-BE49-F238E27FC236}">
                <a16:creationId xmlns:a16="http://schemas.microsoft.com/office/drawing/2014/main" id="{7A35198B-A685-4400-B43A-7C0DECE42948}"/>
              </a:ext>
            </a:extLst>
          </p:cNvPr>
          <p:cNvSpPr/>
          <p:nvPr/>
        </p:nvSpPr>
        <p:spPr>
          <a:xfrm>
            <a:off x="337734" y="1190726"/>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1</a:t>
            </a:r>
          </a:p>
        </p:txBody>
      </p:sp>
      <p:sp>
        <p:nvSpPr>
          <p:cNvPr id="10" name="Oval 9">
            <a:extLst>
              <a:ext uri="{FF2B5EF4-FFF2-40B4-BE49-F238E27FC236}">
                <a16:creationId xmlns:a16="http://schemas.microsoft.com/office/drawing/2014/main" id="{C9C09A35-4AF3-4B94-AA1E-23DC4C113FFE}"/>
              </a:ext>
            </a:extLst>
          </p:cNvPr>
          <p:cNvSpPr/>
          <p:nvPr/>
        </p:nvSpPr>
        <p:spPr>
          <a:xfrm>
            <a:off x="337734" y="3111565"/>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2</a:t>
            </a:r>
          </a:p>
        </p:txBody>
      </p:sp>
      <p:sp>
        <p:nvSpPr>
          <p:cNvPr id="11" name="TextBox 10">
            <a:extLst>
              <a:ext uri="{FF2B5EF4-FFF2-40B4-BE49-F238E27FC236}">
                <a16:creationId xmlns:a16="http://schemas.microsoft.com/office/drawing/2014/main" id="{2702E7AE-7B95-4475-B45E-2E3C92045318}"/>
              </a:ext>
            </a:extLst>
          </p:cNvPr>
          <p:cNvSpPr txBox="1"/>
          <p:nvPr/>
        </p:nvSpPr>
        <p:spPr>
          <a:xfrm>
            <a:off x="1174706" y="3228433"/>
            <a:ext cx="3820969" cy="461665"/>
          </a:xfrm>
          <a:prstGeom prst="rect">
            <a:avLst/>
          </a:prstGeom>
          <a:noFill/>
        </p:spPr>
        <p:txBody>
          <a:bodyPr wrap="square" rtlCol="0">
            <a:spAutoFit/>
          </a:bodyPr>
          <a:lstStyle/>
          <a:p>
            <a:r>
              <a:rPr lang="en-GB" sz="2400" dirty="0"/>
              <a:t>Torch &amp; binoculars (optional)</a:t>
            </a:r>
          </a:p>
        </p:txBody>
      </p:sp>
      <p:sp>
        <p:nvSpPr>
          <p:cNvPr id="14" name="TextBox 13">
            <a:extLst>
              <a:ext uri="{FF2B5EF4-FFF2-40B4-BE49-F238E27FC236}">
                <a16:creationId xmlns:a16="http://schemas.microsoft.com/office/drawing/2014/main" id="{699D76F1-1BD8-445E-9B56-45FA03A3EDAD}"/>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30" name="Oval 29">
            <a:extLst>
              <a:ext uri="{FF2B5EF4-FFF2-40B4-BE49-F238E27FC236}">
                <a16:creationId xmlns:a16="http://schemas.microsoft.com/office/drawing/2014/main" id="{7D02DAB3-FFA7-42B3-92D0-AE6A59FC2A7C}"/>
              </a:ext>
            </a:extLst>
          </p:cNvPr>
          <p:cNvSpPr/>
          <p:nvPr/>
        </p:nvSpPr>
        <p:spPr>
          <a:xfrm>
            <a:off x="337734" y="4975589"/>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3</a:t>
            </a:r>
          </a:p>
        </p:txBody>
      </p:sp>
      <p:sp>
        <p:nvSpPr>
          <p:cNvPr id="31" name="TextBox 30">
            <a:extLst>
              <a:ext uri="{FF2B5EF4-FFF2-40B4-BE49-F238E27FC236}">
                <a16:creationId xmlns:a16="http://schemas.microsoft.com/office/drawing/2014/main" id="{726A5197-A90F-4A48-BA5C-5CD30D77AFF9}"/>
              </a:ext>
            </a:extLst>
          </p:cNvPr>
          <p:cNvSpPr txBox="1"/>
          <p:nvPr/>
        </p:nvSpPr>
        <p:spPr>
          <a:xfrm>
            <a:off x="1114974" y="4844783"/>
            <a:ext cx="4688797" cy="1200329"/>
          </a:xfrm>
          <a:prstGeom prst="rect">
            <a:avLst/>
          </a:prstGeom>
          <a:noFill/>
        </p:spPr>
        <p:txBody>
          <a:bodyPr wrap="square" rtlCol="0">
            <a:spAutoFit/>
          </a:bodyPr>
          <a:lstStyle/>
          <a:p>
            <a:r>
              <a:rPr lang="en-GB" sz="2400" dirty="0"/>
              <a:t>A survey buddy if you can (or let someone know where you’re going and when to expect you home) </a:t>
            </a:r>
          </a:p>
        </p:txBody>
      </p:sp>
      <p:sp>
        <p:nvSpPr>
          <p:cNvPr id="12" name="TextBox 11">
            <a:extLst>
              <a:ext uri="{FF2B5EF4-FFF2-40B4-BE49-F238E27FC236}">
                <a16:creationId xmlns:a16="http://schemas.microsoft.com/office/drawing/2014/main" id="{D3A7BE40-BB2B-40B3-9D0C-4D1BEFB31946}"/>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The Bats in Churches Team   </a:t>
            </a:r>
          </a:p>
        </p:txBody>
      </p:sp>
    </p:spTree>
    <p:extLst>
      <p:ext uri="{BB962C8B-B14F-4D97-AF65-F5344CB8AC3E}">
        <p14:creationId xmlns:p14="http://schemas.microsoft.com/office/powerpoint/2010/main" val="727874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3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bldLst>
      <p:bldP spid="8" grpId="0"/>
      <p:bldP spid="11"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Can you see any bat evidence in this photo? </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8820786" y="1793908"/>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YES</a:t>
            </a:r>
          </a:p>
        </p:txBody>
      </p:sp>
      <p:sp>
        <p:nvSpPr>
          <p:cNvPr id="17" name="TextBox 16">
            <a:extLst>
              <a:ext uri="{FF2B5EF4-FFF2-40B4-BE49-F238E27FC236}">
                <a16:creationId xmlns:a16="http://schemas.microsoft.com/office/drawing/2014/main" id="{D677DF10-96B1-42BB-A7DF-511F73701A8C}"/>
              </a:ext>
            </a:extLst>
          </p:cNvPr>
          <p:cNvSpPr txBox="1"/>
          <p:nvPr/>
        </p:nvSpPr>
        <p:spPr>
          <a:xfrm>
            <a:off x="8820786" y="3094210"/>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NO</a:t>
            </a:r>
          </a:p>
        </p:txBody>
      </p:sp>
      <p:sp>
        <p:nvSpPr>
          <p:cNvPr id="18" name="TextBox 17">
            <a:extLst>
              <a:ext uri="{FF2B5EF4-FFF2-40B4-BE49-F238E27FC236}">
                <a16:creationId xmlns:a16="http://schemas.microsoft.com/office/drawing/2014/main" id="{2C5E7C27-8D83-4BED-B769-A933A26409C3}"/>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Shirley Thompson  </a:t>
            </a:r>
          </a:p>
        </p:txBody>
      </p:sp>
      <p:pic>
        <p:nvPicPr>
          <p:cNvPr id="16" name="Picture 15" descr="A picture containing building, step, stone&#10;&#10;Description automatically generated">
            <a:extLst>
              <a:ext uri="{FF2B5EF4-FFF2-40B4-BE49-F238E27FC236}">
                <a16:creationId xmlns:a16="http://schemas.microsoft.com/office/drawing/2014/main" id="{672E1C68-255C-4A10-8FD0-38AA19C3EB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20" t="17216" b="15014"/>
          <a:stretch/>
        </p:blipFill>
        <p:spPr>
          <a:xfrm>
            <a:off x="397040" y="1089270"/>
            <a:ext cx="8029493" cy="5247142"/>
          </a:xfrm>
          <a:prstGeom prst="rect">
            <a:avLst/>
          </a:prstGeom>
        </p:spPr>
      </p:pic>
      <p:pic>
        <p:nvPicPr>
          <p:cNvPr id="20" name="Graphic 19" descr="Checkmark with solid fill">
            <a:extLst>
              <a:ext uri="{FF2B5EF4-FFF2-40B4-BE49-F238E27FC236}">
                <a16:creationId xmlns:a16="http://schemas.microsoft.com/office/drawing/2014/main" id="{007DCD28-D75C-4FA6-9010-7FB9524653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4042" y="1625674"/>
            <a:ext cx="914400" cy="914400"/>
          </a:xfrm>
          <a:prstGeom prst="rect">
            <a:avLst/>
          </a:prstGeom>
        </p:spPr>
      </p:pic>
      <p:pic>
        <p:nvPicPr>
          <p:cNvPr id="21" name="Graphic 20" descr="Close with solid fill">
            <a:extLst>
              <a:ext uri="{FF2B5EF4-FFF2-40B4-BE49-F238E27FC236}">
                <a16:creationId xmlns:a16="http://schemas.microsoft.com/office/drawing/2014/main" id="{5ED63C81-2CC6-4D76-9E40-8E51BE0317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44042" y="2695979"/>
            <a:ext cx="914400" cy="914400"/>
          </a:xfrm>
          <a:prstGeom prst="rect">
            <a:avLst/>
          </a:prstGeom>
        </p:spPr>
      </p:pic>
      <p:sp>
        <p:nvSpPr>
          <p:cNvPr id="22" name="TextBox 21">
            <a:extLst>
              <a:ext uri="{FF2B5EF4-FFF2-40B4-BE49-F238E27FC236}">
                <a16:creationId xmlns:a16="http://schemas.microsoft.com/office/drawing/2014/main" id="{C33BB5B9-399C-406E-945A-533D99DCDB49}"/>
              </a:ext>
            </a:extLst>
          </p:cNvPr>
          <p:cNvSpPr txBox="1"/>
          <p:nvPr/>
        </p:nvSpPr>
        <p:spPr>
          <a:xfrm>
            <a:off x="8474042" y="3965290"/>
            <a:ext cx="3530600" cy="1569660"/>
          </a:xfrm>
          <a:prstGeom prst="rect">
            <a:avLst/>
          </a:prstGeom>
          <a:noFill/>
        </p:spPr>
        <p:txBody>
          <a:bodyPr wrap="square" rtlCol="0">
            <a:spAutoFit/>
          </a:bodyPr>
          <a:lstStyle/>
          <a:p>
            <a:r>
              <a:rPr lang="en-US" sz="2400" dirty="0">
                <a:ea typeface="ＭＳ Ｐゴシック" charset="0"/>
                <a:cs typeface="ＭＳ Ｐゴシック" charset="0"/>
              </a:rPr>
              <a:t>Bat droppings can be seen clinging to the wall under this </a:t>
            </a:r>
            <a:r>
              <a:rPr lang="en-US" sz="2400" dirty="0" err="1">
                <a:ea typeface="ＭＳ Ｐゴシック" charset="0"/>
                <a:cs typeface="ＭＳ Ｐゴシック" charset="0"/>
              </a:rPr>
              <a:t>Daubenton’s</a:t>
            </a:r>
            <a:r>
              <a:rPr lang="en-US" sz="2400" dirty="0">
                <a:ea typeface="ＭＳ Ｐゴシック" charset="0"/>
                <a:cs typeface="ＭＳ Ｐゴシック" charset="0"/>
              </a:rPr>
              <a:t> bat roost in the porch. </a:t>
            </a:r>
          </a:p>
        </p:txBody>
      </p:sp>
    </p:spTree>
    <p:extLst>
      <p:ext uri="{BB962C8B-B14F-4D97-AF65-F5344CB8AC3E}">
        <p14:creationId xmlns:p14="http://schemas.microsoft.com/office/powerpoint/2010/main" val="281251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nextCondLst>
                <p:cond evt="onClick" delay="0">
                  <p:tgtEl>
                    <p:spTgt spid="17"/>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Can you see any bat evidence in this photo? </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8820786" y="1793908"/>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YES</a:t>
            </a:r>
          </a:p>
        </p:txBody>
      </p:sp>
      <p:sp>
        <p:nvSpPr>
          <p:cNvPr id="17" name="TextBox 16">
            <a:extLst>
              <a:ext uri="{FF2B5EF4-FFF2-40B4-BE49-F238E27FC236}">
                <a16:creationId xmlns:a16="http://schemas.microsoft.com/office/drawing/2014/main" id="{D677DF10-96B1-42BB-A7DF-511F73701A8C}"/>
              </a:ext>
            </a:extLst>
          </p:cNvPr>
          <p:cNvSpPr txBox="1"/>
          <p:nvPr/>
        </p:nvSpPr>
        <p:spPr>
          <a:xfrm>
            <a:off x="8820786" y="3094210"/>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NO</a:t>
            </a:r>
          </a:p>
        </p:txBody>
      </p:sp>
      <p:pic>
        <p:nvPicPr>
          <p:cNvPr id="20" name="Graphic 19" descr="Checkmark with solid fill">
            <a:extLst>
              <a:ext uri="{FF2B5EF4-FFF2-40B4-BE49-F238E27FC236}">
                <a16:creationId xmlns:a16="http://schemas.microsoft.com/office/drawing/2014/main" id="{007DCD28-D75C-4FA6-9010-7FB952465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10151" y="2790943"/>
            <a:ext cx="914400" cy="914400"/>
          </a:xfrm>
          <a:prstGeom prst="rect">
            <a:avLst/>
          </a:prstGeom>
        </p:spPr>
      </p:pic>
      <p:pic>
        <p:nvPicPr>
          <p:cNvPr id="21" name="Graphic 20" descr="Close with solid fill">
            <a:extLst>
              <a:ext uri="{FF2B5EF4-FFF2-40B4-BE49-F238E27FC236}">
                <a16:creationId xmlns:a16="http://schemas.microsoft.com/office/drawing/2014/main" id="{5ED63C81-2CC6-4D76-9E40-8E51BE0317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0151" y="1603458"/>
            <a:ext cx="914400" cy="914400"/>
          </a:xfrm>
          <a:prstGeom prst="rect">
            <a:avLst/>
          </a:prstGeom>
        </p:spPr>
      </p:pic>
      <p:pic>
        <p:nvPicPr>
          <p:cNvPr id="22" name="Picture 21">
            <a:extLst>
              <a:ext uri="{FF2B5EF4-FFF2-40B4-BE49-F238E27FC236}">
                <a16:creationId xmlns:a16="http://schemas.microsoft.com/office/drawing/2014/main" id="{8104E923-9B5A-442D-B2D2-C47AEA97FBDB}"/>
              </a:ext>
            </a:extLst>
          </p:cNvPr>
          <p:cNvPicPr>
            <a:picLocks noChangeAspect="1"/>
          </p:cNvPicPr>
          <p:nvPr/>
        </p:nvPicPr>
        <p:blipFill rotWithShape="1">
          <a:blip r:embed="rId6"/>
          <a:srcRect l="33464" t="10781" r="34249" b="30749"/>
          <a:stretch/>
        </p:blipFill>
        <p:spPr>
          <a:xfrm>
            <a:off x="1789302" y="955272"/>
            <a:ext cx="5502239" cy="5602175"/>
          </a:xfrm>
          <a:prstGeom prst="rect">
            <a:avLst/>
          </a:prstGeom>
        </p:spPr>
      </p:pic>
      <p:sp>
        <p:nvSpPr>
          <p:cNvPr id="23" name="TextBox 22">
            <a:extLst>
              <a:ext uri="{FF2B5EF4-FFF2-40B4-BE49-F238E27FC236}">
                <a16:creationId xmlns:a16="http://schemas.microsoft.com/office/drawing/2014/main" id="{E9F54428-F526-4EFB-8B5D-F6E0DE184069}"/>
              </a:ext>
            </a:extLst>
          </p:cNvPr>
          <p:cNvSpPr txBox="1"/>
          <p:nvPr/>
        </p:nvSpPr>
        <p:spPr>
          <a:xfrm>
            <a:off x="7818230" y="3999700"/>
            <a:ext cx="3530600" cy="830997"/>
          </a:xfrm>
          <a:prstGeom prst="rect">
            <a:avLst/>
          </a:prstGeom>
          <a:noFill/>
        </p:spPr>
        <p:txBody>
          <a:bodyPr wrap="square" rtlCol="0">
            <a:spAutoFit/>
          </a:bodyPr>
          <a:lstStyle/>
          <a:p>
            <a:r>
              <a:rPr lang="en-US" sz="2400" dirty="0">
                <a:ea typeface="ＭＳ Ｐゴシック" charset="0"/>
                <a:cs typeface="ＭＳ Ｐゴシック" charset="0"/>
              </a:rPr>
              <a:t>The mess here is from the candle wax.  </a:t>
            </a:r>
          </a:p>
        </p:txBody>
      </p:sp>
      <p:sp>
        <p:nvSpPr>
          <p:cNvPr id="16" name="TextBox 15">
            <a:extLst>
              <a:ext uri="{FF2B5EF4-FFF2-40B4-BE49-F238E27FC236}">
                <a16:creationId xmlns:a16="http://schemas.microsoft.com/office/drawing/2014/main" id="{F49FCBFB-056D-4AF1-8969-7AAA9CCFF02C}"/>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a:t>
            </a:r>
          </a:p>
        </p:txBody>
      </p:sp>
    </p:spTree>
    <p:extLst>
      <p:ext uri="{BB962C8B-B14F-4D97-AF65-F5344CB8AC3E}">
        <p14:creationId xmlns:p14="http://schemas.microsoft.com/office/powerpoint/2010/main" val="41424032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nextCondLst>
                <p:cond evt="onClick" delay="0">
                  <p:tgtEl>
                    <p:spTgt spid="19"/>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58442" y="6025839"/>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Can you see any bat evidence in this photo? </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8820786" y="1793908"/>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YES</a:t>
            </a:r>
          </a:p>
        </p:txBody>
      </p:sp>
      <p:sp>
        <p:nvSpPr>
          <p:cNvPr id="17" name="TextBox 16">
            <a:extLst>
              <a:ext uri="{FF2B5EF4-FFF2-40B4-BE49-F238E27FC236}">
                <a16:creationId xmlns:a16="http://schemas.microsoft.com/office/drawing/2014/main" id="{D677DF10-96B1-42BB-A7DF-511F73701A8C}"/>
              </a:ext>
            </a:extLst>
          </p:cNvPr>
          <p:cNvSpPr txBox="1"/>
          <p:nvPr/>
        </p:nvSpPr>
        <p:spPr>
          <a:xfrm>
            <a:off x="8820786" y="3094210"/>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NO</a:t>
            </a:r>
          </a:p>
        </p:txBody>
      </p:sp>
      <p:pic>
        <p:nvPicPr>
          <p:cNvPr id="20" name="Graphic 19" descr="Checkmark with solid fill">
            <a:extLst>
              <a:ext uri="{FF2B5EF4-FFF2-40B4-BE49-F238E27FC236}">
                <a16:creationId xmlns:a16="http://schemas.microsoft.com/office/drawing/2014/main" id="{007DCD28-D75C-4FA6-9010-7FB952465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44042" y="1625674"/>
            <a:ext cx="914400" cy="914400"/>
          </a:xfrm>
          <a:prstGeom prst="rect">
            <a:avLst/>
          </a:prstGeom>
        </p:spPr>
      </p:pic>
      <p:pic>
        <p:nvPicPr>
          <p:cNvPr id="21" name="Graphic 20" descr="Close with solid fill">
            <a:extLst>
              <a:ext uri="{FF2B5EF4-FFF2-40B4-BE49-F238E27FC236}">
                <a16:creationId xmlns:a16="http://schemas.microsoft.com/office/drawing/2014/main" id="{5ED63C81-2CC6-4D76-9E40-8E51BE0317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44042" y="2695979"/>
            <a:ext cx="914400" cy="914400"/>
          </a:xfrm>
          <a:prstGeom prst="rect">
            <a:avLst/>
          </a:prstGeom>
        </p:spPr>
      </p:pic>
      <p:pic>
        <p:nvPicPr>
          <p:cNvPr id="22" name="Picture 21" descr="A picture containing organ&#10;&#10;Description automatically generated">
            <a:extLst>
              <a:ext uri="{FF2B5EF4-FFF2-40B4-BE49-F238E27FC236}">
                <a16:creationId xmlns:a16="http://schemas.microsoft.com/office/drawing/2014/main" id="{E9C14280-93D7-48A1-AFF6-887F638D97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3211"/>
          <a:stretch/>
        </p:blipFill>
        <p:spPr>
          <a:xfrm>
            <a:off x="1247472" y="924252"/>
            <a:ext cx="6228916" cy="5546987"/>
          </a:xfrm>
          <a:prstGeom prst="rect">
            <a:avLst/>
          </a:prstGeom>
        </p:spPr>
      </p:pic>
      <p:sp>
        <p:nvSpPr>
          <p:cNvPr id="23" name="TextBox 22">
            <a:extLst>
              <a:ext uri="{FF2B5EF4-FFF2-40B4-BE49-F238E27FC236}">
                <a16:creationId xmlns:a16="http://schemas.microsoft.com/office/drawing/2014/main" id="{CA5F16C4-F643-4728-991A-54E659936FB3}"/>
              </a:ext>
            </a:extLst>
          </p:cNvPr>
          <p:cNvSpPr txBox="1"/>
          <p:nvPr/>
        </p:nvSpPr>
        <p:spPr>
          <a:xfrm>
            <a:off x="7476388" y="3996824"/>
            <a:ext cx="4626712" cy="830997"/>
          </a:xfrm>
          <a:prstGeom prst="rect">
            <a:avLst/>
          </a:prstGeom>
          <a:noFill/>
        </p:spPr>
        <p:txBody>
          <a:bodyPr wrap="square" rtlCol="0">
            <a:spAutoFit/>
          </a:bodyPr>
          <a:lstStyle/>
          <a:p>
            <a:r>
              <a:rPr lang="en-US" sz="2400" dirty="0">
                <a:ea typeface="ＭＳ Ｐゴシック" charset="0"/>
                <a:cs typeface="ＭＳ Ｐゴシック" charset="0"/>
              </a:rPr>
              <a:t>You can see urine marks/splashes on the organ pipes. </a:t>
            </a:r>
          </a:p>
        </p:txBody>
      </p:sp>
      <p:sp>
        <p:nvSpPr>
          <p:cNvPr id="16" name="TextBox 15">
            <a:extLst>
              <a:ext uri="{FF2B5EF4-FFF2-40B4-BE49-F238E27FC236}">
                <a16:creationId xmlns:a16="http://schemas.microsoft.com/office/drawing/2014/main" id="{F1F4BA1D-8A87-4E97-8961-5EC89AE48E9B}"/>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a:t>
            </a:r>
          </a:p>
        </p:txBody>
      </p:sp>
    </p:spTree>
    <p:extLst>
      <p:ext uri="{BB962C8B-B14F-4D97-AF65-F5344CB8AC3E}">
        <p14:creationId xmlns:p14="http://schemas.microsoft.com/office/powerpoint/2010/main" val="4076889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Can you see any bat evidence in this photo? </a:t>
            </a:r>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8820786" y="1793908"/>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YES</a:t>
            </a:r>
          </a:p>
        </p:txBody>
      </p:sp>
      <p:sp>
        <p:nvSpPr>
          <p:cNvPr id="17" name="TextBox 16">
            <a:extLst>
              <a:ext uri="{FF2B5EF4-FFF2-40B4-BE49-F238E27FC236}">
                <a16:creationId xmlns:a16="http://schemas.microsoft.com/office/drawing/2014/main" id="{D677DF10-96B1-42BB-A7DF-511F73701A8C}"/>
              </a:ext>
            </a:extLst>
          </p:cNvPr>
          <p:cNvSpPr txBox="1"/>
          <p:nvPr/>
        </p:nvSpPr>
        <p:spPr>
          <a:xfrm>
            <a:off x="8820786" y="3094210"/>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NO</a:t>
            </a:r>
          </a:p>
        </p:txBody>
      </p:sp>
      <p:pic>
        <p:nvPicPr>
          <p:cNvPr id="20" name="Graphic 19" descr="Checkmark with solid fill">
            <a:extLst>
              <a:ext uri="{FF2B5EF4-FFF2-40B4-BE49-F238E27FC236}">
                <a16:creationId xmlns:a16="http://schemas.microsoft.com/office/drawing/2014/main" id="{007DCD28-D75C-4FA6-9010-7FB952465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44042" y="1625674"/>
            <a:ext cx="914400" cy="914400"/>
          </a:xfrm>
          <a:prstGeom prst="rect">
            <a:avLst/>
          </a:prstGeom>
        </p:spPr>
      </p:pic>
      <p:pic>
        <p:nvPicPr>
          <p:cNvPr id="21" name="Graphic 20" descr="Close with solid fill">
            <a:extLst>
              <a:ext uri="{FF2B5EF4-FFF2-40B4-BE49-F238E27FC236}">
                <a16:creationId xmlns:a16="http://schemas.microsoft.com/office/drawing/2014/main" id="{5ED63C81-2CC6-4D76-9E40-8E51BE0317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44042" y="2695979"/>
            <a:ext cx="914400" cy="914400"/>
          </a:xfrm>
          <a:prstGeom prst="rect">
            <a:avLst/>
          </a:prstGeom>
        </p:spPr>
      </p:pic>
      <p:pic>
        <p:nvPicPr>
          <p:cNvPr id="16" name="Picture 15">
            <a:extLst>
              <a:ext uri="{FF2B5EF4-FFF2-40B4-BE49-F238E27FC236}">
                <a16:creationId xmlns:a16="http://schemas.microsoft.com/office/drawing/2014/main" id="{4DFD687C-6983-4CE3-ACE6-0746618CD1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626" y="939530"/>
            <a:ext cx="7258820" cy="5442231"/>
          </a:xfrm>
          <a:prstGeom prst="rect">
            <a:avLst/>
          </a:prstGeom>
        </p:spPr>
      </p:pic>
      <p:sp>
        <p:nvSpPr>
          <p:cNvPr id="18" name="TextBox 17">
            <a:extLst>
              <a:ext uri="{FF2B5EF4-FFF2-40B4-BE49-F238E27FC236}">
                <a16:creationId xmlns:a16="http://schemas.microsoft.com/office/drawing/2014/main" id="{10265557-B65C-4BB3-8DCC-F43734B1594E}"/>
              </a:ext>
            </a:extLst>
          </p:cNvPr>
          <p:cNvSpPr txBox="1"/>
          <p:nvPr/>
        </p:nvSpPr>
        <p:spPr>
          <a:xfrm>
            <a:off x="8192529" y="4030508"/>
            <a:ext cx="4017426" cy="1569660"/>
          </a:xfrm>
          <a:prstGeom prst="rect">
            <a:avLst/>
          </a:prstGeom>
          <a:noFill/>
        </p:spPr>
        <p:txBody>
          <a:bodyPr wrap="square" rtlCol="0">
            <a:spAutoFit/>
          </a:bodyPr>
          <a:lstStyle/>
          <a:p>
            <a:r>
              <a:rPr lang="en-US" sz="2400" dirty="0">
                <a:ea typeface="ＭＳ Ｐゴシック" charset="0"/>
                <a:cs typeface="ＭＳ Ｐゴシック" charset="0"/>
              </a:rPr>
              <a:t>Bat urine is slightly acidic so it can cause damage to the brass. You can see these small urine splashes. </a:t>
            </a:r>
          </a:p>
        </p:txBody>
      </p:sp>
      <p:sp>
        <p:nvSpPr>
          <p:cNvPr id="22" name="TextBox 21">
            <a:extLst>
              <a:ext uri="{FF2B5EF4-FFF2-40B4-BE49-F238E27FC236}">
                <a16:creationId xmlns:a16="http://schemas.microsoft.com/office/drawing/2014/main" id="{AA274B2F-0732-4098-B992-337A50E0863D}"/>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a:t>
            </a:r>
          </a:p>
        </p:txBody>
      </p:sp>
    </p:spTree>
    <p:extLst>
      <p:ext uri="{BB962C8B-B14F-4D97-AF65-F5344CB8AC3E}">
        <p14:creationId xmlns:p14="http://schemas.microsoft.com/office/powerpoint/2010/main" val="2615049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Can you see any bat evidence in this photo? </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8820786" y="1793908"/>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YES</a:t>
            </a:r>
          </a:p>
        </p:txBody>
      </p:sp>
      <p:sp>
        <p:nvSpPr>
          <p:cNvPr id="17" name="TextBox 16">
            <a:extLst>
              <a:ext uri="{FF2B5EF4-FFF2-40B4-BE49-F238E27FC236}">
                <a16:creationId xmlns:a16="http://schemas.microsoft.com/office/drawing/2014/main" id="{D677DF10-96B1-42BB-A7DF-511F73701A8C}"/>
              </a:ext>
            </a:extLst>
          </p:cNvPr>
          <p:cNvSpPr txBox="1"/>
          <p:nvPr/>
        </p:nvSpPr>
        <p:spPr>
          <a:xfrm>
            <a:off x="8820786" y="3094210"/>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NO</a:t>
            </a:r>
          </a:p>
        </p:txBody>
      </p:sp>
      <p:pic>
        <p:nvPicPr>
          <p:cNvPr id="20" name="Graphic 19" descr="Checkmark with solid fill">
            <a:extLst>
              <a:ext uri="{FF2B5EF4-FFF2-40B4-BE49-F238E27FC236}">
                <a16:creationId xmlns:a16="http://schemas.microsoft.com/office/drawing/2014/main" id="{007DCD28-D75C-4FA6-9010-7FB952465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52057" y="2847585"/>
            <a:ext cx="914400" cy="914400"/>
          </a:xfrm>
          <a:prstGeom prst="rect">
            <a:avLst/>
          </a:prstGeom>
        </p:spPr>
      </p:pic>
      <p:pic>
        <p:nvPicPr>
          <p:cNvPr id="21" name="Graphic 20" descr="Close with solid fill">
            <a:extLst>
              <a:ext uri="{FF2B5EF4-FFF2-40B4-BE49-F238E27FC236}">
                <a16:creationId xmlns:a16="http://schemas.microsoft.com/office/drawing/2014/main" id="{5ED63C81-2CC6-4D76-9E40-8E51BE0317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84680" y="1667946"/>
            <a:ext cx="914400" cy="914400"/>
          </a:xfrm>
          <a:prstGeom prst="rect">
            <a:avLst/>
          </a:prstGeom>
        </p:spPr>
      </p:pic>
      <p:pic>
        <p:nvPicPr>
          <p:cNvPr id="16" name="Picture 15" descr="A picture containing text, old, building material, concrete&#10;&#10;Description automatically generated">
            <a:extLst>
              <a:ext uri="{FF2B5EF4-FFF2-40B4-BE49-F238E27FC236}">
                <a16:creationId xmlns:a16="http://schemas.microsoft.com/office/drawing/2014/main" id="{C13ABB8C-CEF7-4458-8FC5-A62F63B9C5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671"/>
          <a:stretch/>
        </p:blipFill>
        <p:spPr>
          <a:xfrm>
            <a:off x="1283709" y="964138"/>
            <a:ext cx="5644805" cy="5324659"/>
          </a:xfrm>
          <a:prstGeom prst="rect">
            <a:avLst/>
          </a:prstGeom>
        </p:spPr>
      </p:pic>
      <p:sp>
        <p:nvSpPr>
          <p:cNvPr id="18" name="TextBox 17">
            <a:extLst>
              <a:ext uri="{FF2B5EF4-FFF2-40B4-BE49-F238E27FC236}">
                <a16:creationId xmlns:a16="http://schemas.microsoft.com/office/drawing/2014/main" id="{338DB22B-C9C0-48A4-BDAF-369862B8B0BF}"/>
              </a:ext>
            </a:extLst>
          </p:cNvPr>
          <p:cNvSpPr txBox="1"/>
          <p:nvPr/>
        </p:nvSpPr>
        <p:spPr>
          <a:xfrm>
            <a:off x="7055825" y="3995472"/>
            <a:ext cx="4842694" cy="1569660"/>
          </a:xfrm>
          <a:prstGeom prst="rect">
            <a:avLst/>
          </a:prstGeom>
          <a:noFill/>
        </p:spPr>
        <p:txBody>
          <a:bodyPr wrap="square" rtlCol="0">
            <a:spAutoFit/>
          </a:bodyPr>
          <a:lstStyle/>
          <a:p>
            <a:r>
              <a:rPr lang="en-US" sz="2400" dirty="0">
                <a:ea typeface="ＭＳ Ｐゴシック" charset="0"/>
                <a:cs typeface="ＭＳ Ｐゴシック" charset="0"/>
              </a:rPr>
              <a:t>It’s not just bat urine that can cause damage. This damage to the brass was caused by a non-breathable covering. </a:t>
            </a:r>
          </a:p>
        </p:txBody>
      </p:sp>
      <p:sp>
        <p:nvSpPr>
          <p:cNvPr id="22" name="TextBox 21">
            <a:extLst>
              <a:ext uri="{FF2B5EF4-FFF2-40B4-BE49-F238E27FC236}">
                <a16:creationId xmlns:a16="http://schemas.microsoft.com/office/drawing/2014/main" id="{0966F506-70EB-4554-A8D8-8463C283C30F}"/>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a:t>
            </a:r>
          </a:p>
        </p:txBody>
      </p:sp>
    </p:spTree>
    <p:extLst>
      <p:ext uri="{BB962C8B-B14F-4D97-AF65-F5344CB8AC3E}">
        <p14:creationId xmlns:p14="http://schemas.microsoft.com/office/powerpoint/2010/main" val="3765243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A6698-47FE-4772-97AC-093CE36AC0D5}"/>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66A411B9-2654-4C65-B946-75BF797A316C}"/>
              </a:ext>
            </a:extLst>
          </p:cNvPr>
          <p:cNvSpPr txBox="1"/>
          <p:nvPr/>
        </p:nvSpPr>
        <p:spPr>
          <a:xfrm>
            <a:off x="361180" y="308941"/>
            <a:ext cx="10756986" cy="646331"/>
          </a:xfrm>
          <a:prstGeom prst="rect">
            <a:avLst/>
          </a:prstGeom>
          <a:noFill/>
        </p:spPr>
        <p:txBody>
          <a:bodyPr wrap="square">
            <a:spAutoFit/>
          </a:bodyPr>
          <a:lstStyle/>
          <a:p>
            <a:r>
              <a:rPr lang="en-GB" sz="3600" i="1" dirty="0">
                <a:solidFill>
                  <a:schemeClr val="accent1"/>
                </a:solidFill>
                <a:latin typeface="+mj-lt"/>
              </a:rPr>
              <a:t>Can you see any bat evidence in this photo? </a:t>
            </a:r>
          </a:p>
        </p:txBody>
      </p:sp>
      <p:sp>
        <p:nvSpPr>
          <p:cNvPr id="10" name="Rectangle 9">
            <a:extLst>
              <a:ext uri="{FF2B5EF4-FFF2-40B4-BE49-F238E27FC236}">
                <a16:creationId xmlns:a16="http://schemas.microsoft.com/office/drawing/2014/main" id="{2FA04615-5730-49C1-83AE-054CF977F272}"/>
              </a:ext>
            </a:extLst>
          </p:cNvPr>
          <p:cNvSpPr/>
          <p:nvPr/>
        </p:nvSpPr>
        <p:spPr>
          <a:xfrm>
            <a:off x="9477172"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1E982F7-7BEF-491E-B3B0-89CA23860482}"/>
              </a:ext>
            </a:extLst>
          </p:cNvPr>
          <p:cNvSpPr/>
          <p:nvPr/>
        </p:nvSpPr>
        <p:spPr>
          <a:xfrm>
            <a:off x="9477172"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601991-6CAA-4AFB-825D-7C7D83B4ED76}"/>
              </a:ext>
            </a:extLst>
          </p:cNvPr>
          <p:cNvSpPr/>
          <p:nvPr/>
        </p:nvSpPr>
        <p:spPr>
          <a:xfrm>
            <a:off x="4107912"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5E6E8DA-BAA7-47F8-BBD0-DF1381D1031E}"/>
              </a:ext>
            </a:extLst>
          </p:cNvPr>
          <p:cNvSpPr/>
          <p:nvPr/>
        </p:nvSpPr>
        <p:spPr>
          <a:xfrm>
            <a:off x="4107912"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4ACEAD72-4C62-4958-9A49-004A3C6ECA25}"/>
              </a:ext>
            </a:extLst>
          </p:cNvPr>
          <p:cNvSpPr/>
          <p:nvPr/>
        </p:nvSpPr>
        <p:spPr>
          <a:xfrm>
            <a:off x="7742965"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664B84DB-937D-4F74-BDCB-A9203D11E308}"/>
              </a:ext>
            </a:extLst>
          </p:cNvPr>
          <p:cNvSpPr/>
          <p:nvPr/>
        </p:nvSpPr>
        <p:spPr>
          <a:xfrm>
            <a:off x="9757790"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08E18D21-E92C-498A-876D-8B59D895751D}"/>
              </a:ext>
            </a:extLst>
          </p:cNvPr>
          <p:cNvSpPr txBox="1"/>
          <p:nvPr/>
        </p:nvSpPr>
        <p:spPr>
          <a:xfrm>
            <a:off x="8820786" y="1793908"/>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YES</a:t>
            </a:r>
          </a:p>
        </p:txBody>
      </p:sp>
      <p:sp>
        <p:nvSpPr>
          <p:cNvPr id="17" name="TextBox 16">
            <a:extLst>
              <a:ext uri="{FF2B5EF4-FFF2-40B4-BE49-F238E27FC236}">
                <a16:creationId xmlns:a16="http://schemas.microsoft.com/office/drawing/2014/main" id="{D677DF10-96B1-42BB-A7DF-511F73701A8C}"/>
              </a:ext>
            </a:extLst>
          </p:cNvPr>
          <p:cNvSpPr txBox="1"/>
          <p:nvPr/>
        </p:nvSpPr>
        <p:spPr>
          <a:xfrm>
            <a:off x="8820786" y="3094210"/>
            <a:ext cx="5357668" cy="461665"/>
          </a:xfrm>
          <a:prstGeom prst="rect">
            <a:avLst/>
          </a:prstGeom>
          <a:noFill/>
        </p:spPr>
        <p:txBody>
          <a:bodyPr wrap="square" rtlCol="0">
            <a:spAutoFit/>
          </a:bodyPr>
          <a:lstStyle/>
          <a:p>
            <a:pPr lvl="0" eaLnBrk="0" fontAlgn="base" hangingPunct="0">
              <a:spcBef>
                <a:spcPct val="30000"/>
              </a:spcBef>
              <a:spcAft>
                <a:spcPct val="0"/>
              </a:spcAft>
              <a:defRPr/>
            </a:pPr>
            <a:r>
              <a:rPr lang="en-US" sz="2400" dirty="0">
                <a:ea typeface="ＭＳ Ｐゴシック" charset="0"/>
                <a:cs typeface="ＭＳ Ｐゴシック" charset="0"/>
              </a:rPr>
              <a:t>NO</a:t>
            </a:r>
          </a:p>
        </p:txBody>
      </p:sp>
      <p:pic>
        <p:nvPicPr>
          <p:cNvPr id="20" name="Graphic 19" descr="Checkmark with solid fill">
            <a:extLst>
              <a:ext uri="{FF2B5EF4-FFF2-40B4-BE49-F238E27FC236}">
                <a16:creationId xmlns:a16="http://schemas.microsoft.com/office/drawing/2014/main" id="{007DCD28-D75C-4FA6-9010-7FB9524653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44042" y="1625674"/>
            <a:ext cx="914400" cy="914400"/>
          </a:xfrm>
          <a:prstGeom prst="rect">
            <a:avLst/>
          </a:prstGeom>
        </p:spPr>
      </p:pic>
      <p:pic>
        <p:nvPicPr>
          <p:cNvPr id="21" name="Graphic 20" descr="Close with solid fill">
            <a:extLst>
              <a:ext uri="{FF2B5EF4-FFF2-40B4-BE49-F238E27FC236}">
                <a16:creationId xmlns:a16="http://schemas.microsoft.com/office/drawing/2014/main" id="{5ED63C81-2CC6-4D76-9E40-8E51BE0317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44042" y="2695979"/>
            <a:ext cx="914400" cy="914400"/>
          </a:xfrm>
          <a:prstGeom prst="rect">
            <a:avLst/>
          </a:prstGeom>
        </p:spPr>
      </p:pic>
      <p:pic>
        <p:nvPicPr>
          <p:cNvPr id="18" name="Picture 17">
            <a:extLst>
              <a:ext uri="{FF2B5EF4-FFF2-40B4-BE49-F238E27FC236}">
                <a16:creationId xmlns:a16="http://schemas.microsoft.com/office/drawing/2014/main" id="{846725BF-E519-42EE-97CA-A42E4E174B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384" t="-886" r="392" b="8886"/>
          <a:stretch/>
        </p:blipFill>
        <p:spPr>
          <a:xfrm>
            <a:off x="1527014" y="1035609"/>
            <a:ext cx="5571771" cy="5248460"/>
          </a:xfrm>
          <a:prstGeom prst="rect">
            <a:avLst/>
          </a:prstGeom>
        </p:spPr>
      </p:pic>
      <p:sp>
        <p:nvSpPr>
          <p:cNvPr id="22" name="TextBox 21">
            <a:extLst>
              <a:ext uri="{FF2B5EF4-FFF2-40B4-BE49-F238E27FC236}">
                <a16:creationId xmlns:a16="http://schemas.microsoft.com/office/drawing/2014/main" id="{734A76C0-0AF7-45CF-B763-93C00685102C}"/>
              </a:ext>
            </a:extLst>
          </p:cNvPr>
          <p:cNvSpPr txBox="1"/>
          <p:nvPr/>
        </p:nvSpPr>
        <p:spPr>
          <a:xfrm>
            <a:off x="7271653" y="4038422"/>
            <a:ext cx="4017426" cy="1200329"/>
          </a:xfrm>
          <a:prstGeom prst="rect">
            <a:avLst/>
          </a:prstGeom>
          <a:noFill/>
        </p:spPr>
        <p:txBody>
          <a:bodyPr wrap="square" rtlCol="0">
            <a:spAutoFit/>
          </a:bodyPr>
          <a:lstStyle/>
          <a:p>
            <a:r>
              <a:rPr lang="en-US" sz="2400" dirty="0">
                <a:ea typeface="ＭＳ Ｐゴシック" charset="0"/>
                <a:cs typeface="ＭＳ Ｐゴシック" charset="0"/>
              </a:rPr>
              <a:t>There are a few circular splashes of bat urine on the table if you look closely.</a:t>
            </a:r>
          </a:p>
        </p:txBody>
      </p:sp>
      <p:sp>
        <p:nvSpPr>
          <p:cNvPr id="16" name="TextBox 15">
            <a:extLst>
              <a:ext uri="{FF2B5EF4-FFF2-40B4-BE49-F238E27FC236}">
                <a16:creationId xmlns:a16="http://schemas.microsoft.com/office/drawing/2014/main" id="{2D80F318-7DC6-47A9-BEF8-F102F646E42E}"/>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a:t>
            </a:r>
          </a:p>
        </p:txBody>
      </p:sp>
    </p:spTree>
    <p:extLst>
      <p:ext uri="{BB962C8B-B14F-4D97-AF65-F5344CB8AC3E}">
        <p14:creationId xmlns:p14="http://schemas.microsoft.com/office/powerpoint/2010/main" val="2951968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227FD-D86D-4936-AF24-D3277C4EB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4960"/>
            <a:ext cx="12192000" cy="1463040"/>
          </a:xfrm>
          <a:prstGeom prst="rect">
            <a:avLst/>
          </a:prstGeom>
        </p:spPr>
      </p:pic>
      <p:pic>
        <p:nvPicPr>
          <p:cNvPr id="6" name="Picture 5" descr="Logo&#10;&#10;Description automatically generated">
            <a:extLst>
              <a:ext uri="{FF2B5EF4-FFF2-40B4-BE49-F238E27FC236}">
                <a16:creationId xmlns:a16="http://schemas.microsoft.com/office/drawing/2014/main" id="{C3555249-4E87-4D99-9F8A-D244CD65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666" y="4099655"/>
            <a:ext cx="2631812" cy="1582705"/>
          </a:xfrm>
          <a:prstGeom prst="rect">
            <a:avLst/>
          </a:prstGeom>
        </p:spPr>
      </p:pic>
      <p:sp>
        <p:nvSpPr>
          <p:cNvPr id="9" name="TextBox 8">
            <a:extLst>
              <a:ext uri="{FF2B5EF4-FFF2-40B4-BE49-F238E27FC236}">
                <a16:creationId xmlns:a16="http://schemas.microsoft.com/office/drawing/2014/main" id="{FD6E1992-6A08-4718-8069-2E9F4FBEF527}"/>
              </a:ext>
            </a:extLst>
          </p:cNvPr>
          <p:cNvSpPr txBox="1"/>
          <p:nvPr/>
        </p:nvSpPr>
        <p:spPr>
          <a:xfrm>
            <a:off x="3045886" y="2561216"/>
            <a:ext cx="1807780" cy="646331"/>
          </a:xfrm>
          <a:prstGeom prst="rect">
            <a:avLst/>
          </a:prstGeom>
          <a:noFill/>
        </p:spPr>
        <p:txBody>
          <a:bodyPr wrap="square">
            <a:spAutoFit/>
          </a:bodyPr>
          <a:lstStyle/>
          <a:p>
            <a:r>
              <a:rPr lang="en-GB" sz="3600" i="1" dirty="0">
                <a:solidFill>
                  <a:schemeClr val="accent1"/>
                </a:solidFill>
                <a:latin typeface="+mj-lt"/>
              </a:rPr>
              <a:t>TRUE</a:t>
            </a:r>
          </a:p>
        </p:txBody>
      </p:sp>
      <p:sp>
        <p:nvSpPr>
          <p:cNvPr id="10" name="TextBox 9">
            <a:extLst>
              <a:ext uri="{FF2B5EF4-FFF2-40B4-BE49-F238E27FC236}">
                <a16:creationId xmlns:a16="http://schemas.microsoft.com/office/drawing/2014/main" id="{CFB692D8-D441-4A5B-8D66-BC75DB4663F7}"/>
              </a:ext>
            </a:extLst>
          </p:cNvPr>
          <p:cNvSpPr txBox="1"/>
          <p:nvPr/>
        </p:nvSpPr>
        <p:spPr>
          <a:xfrm>
            <a:off x="8091290" y="2561216"/>
            <a:ext cx="1807780" cy="646331"/>
          </a:xfrm>
          <a:prstGeom prst="rect">
            <a:avLst/>
          </a:prstGeom>
          <a:noFill/>
        </p:spPr>
        <p:txBody>
          <a:bodyPr wrap="square">
            <a:spAutoFit/>
          </a:bodyPr>
          <a:lstStyle/>
          <a:p>
            <a:r>
              <a:rPr lang="en-GB" sz="3600" i="1" dirty="0">
                <a:solidFill>
                  <a:schemeClr val="accent1"/>
                </a:solidFill>
                <a:latin typeface="+mj-lt"/>
              </a:rPr>
              <a:t>FALSE</a:t>
            </a:r>
          </a:p>
        </p:txBody>
      </p:sp>
      <p:pic>
        <p:nvPicPr>
          <p:cNvPr id="11" name="Graphic 10" descr="Checkmark with solid fill">
            <a:extLst>
              <a:ext uri="{FF2B5EF4-FFF2-40B4-BE49-F238E27FC236}">
                <a16:creationId xmlns:a16="http://schemas.microsoft.com/office/drawing/2014/main" id="{E365C6ED-406F-4644-BB7F-146A0AAAAF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96466" y="2427181"/>
            <a:ext cx="914400" cy="914400"/>
          </a:xfrm>
          <a:prstGeom prst="rect">
            <a:avLst/>
          </a:prstGeom>
        </p:spPr>
      </p:pic>
      <p:pic>
        <p:nvPicPr>
          <p:cNvPr id="12" name="Graphic 11" descr="Close with solid fill">
            <a:extLst>
              <a:ext uri="{FF2B5EF4-FFF2-40B4-BE49-F238E27FC236}">
                <a16:creationId xmlns:a16="http://schemas.microsoft.com/office/drawing/2014/main" id="{DDF77C98-CB4B-453C-A5C2-9ACE86A250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84501" y="2387049"/>
            <a:ext cx="914400" cy="914400"/>
          </a:xfrm>
          <a:prstGeom prst="rect">
            <a:avLst/>
          </a:prstGeom>
        </p:spPr>
      </p:pic>
      <p:sp>
        <p:nvSpPr>
          <p:cNvPr id="13" name="TextBox 12">
            <a:extLst>
              <a:ext uri="{FF2B5EF4-FFF2-40B4-BE49-F238E27FC236}">
                <a16:creationId xmlns:a16="http://schemas.microsoft.com/office/drawing/2014/main" id="{253EB5BA-75CA-435E-A541-ACC767A7D32A}"/>
              </a:ext>
            </a:extLst>
          </p:cNvPr>
          <p:cNvSpPr txBox="1"/>
          <p:nvPr/>
        </p:nvSpPr>
        <p:spPr>
          <a:xfrm>
            <a:off x="73571" y="922009"/>
            <a:ext cx="12192000" cy="1200329"/>
          </a:xfrm>
          <a:prstGeom prst="rect">
            <a:avLst/>
          </a:prstGeom>
          <a:noFill/>
        </p:spPr>
        <p:txBody>
          <a:bodyPr wrap="square">
            <a:spAutoFit/>
          </a:bodyPr>
          <a:lstStyle/>
          <a:p>
            <a:r>
              <a:rPr lang="en-GB" sz="3600" i="1" dirty="0">
                <a:solidFill>
                  <a:schemeClr val="accent1"/>
                </a:solidFill>
                <a:latin typeface="+mj-lt"/>
              </a:rPr>
              <a:t>You’re asked to take 6 photographs (4 outside and 2 inside),plus a photo of any bat evidence you find-Click on your answer</a:t>
            </a:r>
          </a:p>
        </p:txBody>
      </p:sp>
      <p:sp>
        <p:nvSpPr>
          <p:cNvPr id="14" name="Content Placeholder 2">
            <a:extLst>
              <a:ext uri="{FF2B5EF4-FFF2-40B4-BE49-F238E27FC236}">
                <a16:creationId xmlns:a16="http://schemas.microsoft.com/office/drawing/2014/main" id="{B8B958BA-2C19-45C4-B96A-0A8DB94412A2}"/>
              </a:ext>
            </a:extLst>
          </p:cNvPr>
          <p:cNvSpPr>
            <a:spLocks noGrp="1"/>
          </p:cNvSpPr>
          <p:nvPr>
            <p:ph idx="1"/>
          </p:nvPr>
        </p:nvSpPr>
        <p:spPr>
          <a:xfrm>
            <a:off x="838200" y="76747"/>
            <a:ext cx="10515600" cy="648467"/>
          </a:xfrm>
        </p:spPr>
        <p:txBody>
          <a:bodyPr>
            <a:normAutofit/>
          </a:bodyPr>
          <a:lstStyle/>
          <a:p>
            <a:pPr marL="0" indent="0" algn="ctr">
              <a:buNone/>
            </a:pPr>
            <a:r>
              <a:rPr lang="en-GB" sz="3600" dirty="0">
                <a:solidFill>
                  <a:schemeClr val="accent1"/>
                </a:solidFill>
              </a:rPr>
              <a:t>Check your learning with our quiz!</a:t>
            </a:r>
          </a:p>
        </p:txBody>
      </p:sp>
      <p:sp>
        <p:nvSpPr>
          <p:cNvPr id="15" name="TextBox 14">
            <a:hlinkClick r:id="rId8" action="ppaction://hlinksldjump"/>
            <a:extLst>
              <a:ext uri="{FF2B5EF4-FFF2-40B4-BE49-F238E27FC236}">
                <a16:creationId xmlns:a16="http://schemas.microsoft.com/office/drawing/2014/main" id="{90119185-6423-44C9-9F75-0E32F1847B5F}"/>
              </a:ext>
            </a:extLst>
          </p:cNvPr>
          <p:cNvSpPr txBox="1"/>
          <p:nvPr/>
        </p:nvSpPr>
        <p:spPr>
          <a:xfrm>
            <a:off x="10429842" y="534166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Tree>
    <p:extLst>
      <p:ext uri="{BB962C8B-B14F-4D97-AF65-F5344CB8AC3E}">
        <p14:creationId xmlns:p14="http://schemas.microsoft.com/office/powerpoint/2010/main" val="822594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227FD-D86D-4936-AF24-D3277C4EB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4960"/>
            <a:ext cx="12192000" cy="1463040"/>
          </a:xfrm>
          <a:prstGeom prst="rect">
            <a:avLst/>
          </a:prstGeom>
        </p:spPr>
      </p:pic>
      <p:pic>
        <p:nvPicPr>
          <p:cNvPr id="6" name="Picture 5" descr="Logo&#10;&#10;Description automatically generated">
            <a:extLst>
              <a:ext uri="{FF2B5EF4-FFF2-40B4-BE49-F238E27FC236}">
                <a16:creationId xmlns:a16="http://schemas.microsoft.com/office/drawing/2014/main" id="{C3555249-4E87-4D99-9F8A-D244CD65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666" y="4099655"/>
            <a:ext cx="2631812" cy="1582705"/>
          </a:xfrm>
          <a:prstGeom prst="rect">
            <a:avLst/>
          </a:prstGeom>
        </p:spPr>
      </p:pic>
      <p:sp>
        <p:nvSpPr>
          <p:cNvPr id="8" name="TextBox 7">
            <a:extLst>
              <a:ext uri="{FF2B5EF4-FFF2-40B4-BE49-F238E27FC236}">
                <a16:creationId xmlns:a16="http://schemas.microsoft.com/office/drawing/2014/main" id="{A31606D2-09BC-4760-897C-2C5DEBDF89C4}"/>
              </a:ext>
            </a:extLst>
          </p:cNvPr>
          <p:cNvSpPr txBox="1"/>
          <p:nvPr/>
        </p:nvSpPr>
        <p:spPr>
          <a:xfrm>
            <a:off x="336331" y="213741"/>
            <a:ext cx="11676993" cy="1200329"/>
          </a:xfrm>
          <a:prstGeom prst="rect">
            <a:avLst/>
          </a:prstGeom>
          <a:noFill/>
        </p:spPr>
        <p:txBody>
          <a:bodyPr wrap="square">
            <a:spAutoFit/>
          </a:bodyPr>
          <a:lstStyle/>
          <a:p>
            <a:r>
              <a:rPr lang="en-GB" sz="3600" i="1" dirty="0">
                <a:solidFill>
                  <a:schemeClr val="accent1"/>
                </a:solidFill>
                <a:latin typeface="+mj-lt"/>
              </a:rPr>
              <a:t>I need to survey my selected church for multiple years-Click on your answer</a:t>
            </a:r>
          </a:p>
        </p:txBody>
      </p:sp>
      <p:sp>
        <p:nvSpPr>
          <p:cNvPr id="9" name="TextBox 8">
            <a:extLst>
              <a:ext uri="{FF2B5EF4-FFF2-40B4-BE49-F238E27FC236}">
                <a16:creationId xmlns:a16="http://schemas.microsoft.com/office/drawing/2014/main" id="{FD6E1992-6A08-4718-8069-2E9F4FBEF527}"/>
              </a:ext>
            </a:extLst>
          </p:cNvPr>
          <p:cNvSpPr txBox="1"/>
          <p:nvPr/>
        </p:nvSpPr>
        <p:spPr>
          <a:xfrm>
            <a:off x="3045886" y="1934647"/>
            <a:ext cx="1807780" cy="646331"/>
          </a:xfrm>
          <a:prstGeom prst="rect">
            <a:avLst/>
          </a:prstGeom>
          <a:noFill/>
        </p:spPr>
        <p:txBody>
          <a:bodyPr wrap="square">
            <a:spAutoFit/>
          </a:bodyPr>
          <a:lstStyle/>
          <a:p>
            <a:r>
              <a:rPr lang="en-GB" sz="3600" i="1" dirty="0">
                <a:solidFill>
                  <a:schemeClr val="accent1"/>
                </a:solidFill>
                <a:latin typeface="+mj-lt"/>
              </a:rPr>
              <a:t>TRUE</a:t>
            </a:r>
          </a:p>
        </p:txBody>
      </p:sp>
      <p:sp>
        <p:nvSpPr>
          <p:cNvPr id="10" name="TextBox 9">
            <a:extLst>
              <a:ext uri="{FF2B5EF4-FFF2-40B4-BE49-F238E27FC236}">
                <a16:creationId xmlns:a16="http://schemas.microsoft.com/office/drawing/2014/main" id="{CFB692D8-D441-4A5B-8D66-BC75DB4663F7}"/>
              </a:ext>
            </a:extLst>
          </p:cNvPr>
          <p:cNvSpPr txBox="1"/>
          <p:nvPr/>
        </p:nvSpPr>
        <p:spPr>
          <a:xfrm>
            <a:off x="7770280" y="1934647"/>
            <a:ext cx="1807780" cy="646331"/>
          </a:xfrm>
          <a:prstGeom prst="rect">
            <a:avLst/>
          </a:prstGeom>
          <a:noFill/>
        </p:spPr>
        <p:txBody>
          <a:bodyPr wrap="square">
            <a:spAutoFit/>
          </a:bodyPr>
          <a:lstStyle/>
          <a:p>
            <a:r>
              <a:rPr lang="en-GB" sz="3600" i="1" dirty="0">
                <a:solidFill>
                  <a:schemeClr val="accent1"/>
                </a:solidFill>
                <a:latin typeface="+mj-lt"/>
              </a:rPr>
              <a:t>FALSE</a:t>
            </a:r>
          </a:p>
        </p:txBody>
      </p:sp>
      <p:sp>
        <p:nvSpPr>
          <p:cNvPr id="7" name="TextBox 6">
            <a:extLst>
              <a:ext uri="{FF2B5EF4-FFF2-40B4-BE49-F238E27FC236}">
                <a16:creationId xmlns:a16="http://schemas.microsoft.com/office/drawing/2014/main" id="{140AB30B-F0A9-4030-8D2D-3161C932A87A}"/>
              </a:ext>
            </a:extLst>
          </p:cNvPr>
          <p:cNvSpPr txBox="1"/>
          <p:nvPr/>
        </p:nvSpPr>
        <p:spPr>
          <a:xfrm>
            <a:off x="336331" y="2951946"/>
            <a:ext cx="11676993" cy="954107"/>
          </a:xfrm>
          <a:prstGeom prst="rect">
            <a:avLst/>
          </a:prstGeom>
          <a:noFill/>
        </p:spPr>
        <p:txBody>
          <a:bodyPr wrap="square">
            <a:spAutoFit/>
          </a:bodyPr>
          <a:lstStyle/>
          <a:p>
            <a:r>
              <a:rPr lang="en-US" sz="2800" i="1" dirty="0">
                <a:solidFill>
                  <a:schemeClr val="accent1"/>
                </a:solidFill>
                <a:latin typeface="+mj-lt"/>
              </a:rPr>
              <a:t>No, these surveys are one-off surveys. However, if you’d like to monitor the roost on an ongoing basis it would great to take part in the NBMP Roost Count. </a:t>
            </a:r>
            <a:endParaRPr lang="en-GB" sz="2800" i="1" dirty="0">
              <a:solidFill>
                <a:schemeClr val="accent1"/>
              </a:solidFill>
              <a:latin typeface="+mj-lt"/>
            </a:endParaRPr>
          </a:p>
        </p:txBody>
      </p:sp>
      <p:pic>
        <p:nvPicPr>
          <p:cNvPr id="11" name="Graphic 10" descr="Checkmark with solid fill">
            <a:extLst>
              <a:ext uri="{FF2B5EF4-FFF2-40B4-BE49-F238E27FC236}">
                <a16:creationId xmlns:a16="http://schemas.microsoft.com/office/drawing/2014/main" id="{E365C6ED-406F-4644-BB7F-146A0AAAAF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0860" y="1800612"/>
            <a:ext cx="914400" cy="914400"/>
          </a:xfrm>
          <a:prstGeom prst="rect">
            <a:avLst/>
          </a:prstGeom>
        </p:spPr>
      </p:pic>
      <p:pic>
        <p:nvPicPr>
          <p:cNvPr id="12" name="Graphic 11" descr="Close with solid fill">
            <a:extLst>
              <a:ext uri="{FF2B5EF4-FFF2-40B4-BE49-F238E27FC236}">
                <a16:creationId xmlns:a16="http://schemas.microsoft.com/office/drawing/2014/main" id="{DDF77C98-CB4B-453C-A5C2-9ACE86A250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01005" y="1822609"/>
            <a:ext cx="914400" cy="914400"/>
          </a:xfrm>
          <a:prstGeom prst="rect">
            <a:avLst/>
          </a:prstGeom>
        </p:spPr>
      </p:pic>
      <p:sp>
        <p:nvSpPr>
          <p:cNvPr id="13" name="TextBox 12">
            <a:extLst>
              <a:ext uri="{FF2B5EF4-FFF2-40B4-BE49-F238E27FC236}">
                <a16:creationId xmlns:a16="http://schemas.microsoft.com/office/drawing/2014/main" id="{5D04E198-449E-4F1C-BA1E-B571C11D73A9}"/>
              </a:ext>
            </a:extLst>
          </p:cNvPr>
          <p:cNvSpPr txBox="1"/>
          <p:nvPr/>
        </p:nvSpPr>
        <p:spPr>
          <a:xfrm>
            <a:off x="10493342" y="5394960"/>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Tree>
    <p:extLst>
      <p:ext uri="{BB962C8B-B14F-4D97-AF65-F5344CB8AC3E}">
        <p14:creationId xmlns:p14="http://schemas.microsoft.com/office/powerpoint/2010/main" val="1421442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227FD-D86D-4936-AF24-D3277C4EB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4960"/>
            <a:ext cx="12192000" cy="1463040"/>
          </a:xfrm>
          <a:prstGeom prst="rect">
            <a:avLst/>
          </a:prstGeom>
        </p:spPr>
      </p:pic>
      <p:pic>
        <p:nvPicPr>
          <p:cNvPr id="6" name="Picture 5" descr="Logo&#10;&#10;Description automatically generated">
            <a:extLst>
              <a:ext uri="{FF2B5EF4-FFF2-40B4-BE49-F238E27FC236}">
                <a16:creationId xmlns:a16="http://schemas.microsoft.com/office/drawing/2014/main" id="{C3555249-4E87-4D99-9F8A-D244CD65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666" y="4099655"/>
            <a:ext cx="2631812" cy="1582705"/>
          </a:xfrm>
          <a:prstGeom prst="rect">
            <a:avLst/>
          </a:prstGeom>
        </p:spPr>
      </p:pic>
      <p:sp>
        <p:nvSpPr>
          <p:cNvPr id="8" name="TextBox 7">
            <a:extLst>
              <a:ext uri="{FF2B5EF4-FFF2-40B4-BE49-F238E27FC236}">
                <a16:creationId xmlns:a16="http://schemas.microsoft.com/office/drawing/2014/main" id="{A31606D2-09BC-4760-897C-2C5DEBDF89C4}"/>
              </a:ext>
            </a:extLst>
          </p:cNvPr>
          <p:cNvSpPr txBox="1"/>
          <p:nvPr/>
        </p:nvSpPr>
        <p:spPr>
          <a:xfrm>
            <a:off x="336331" y="213741"/>
            <a:ext cx="11676993" cy="1200329"/>
          </a:xfrm>
          <a:prstGeom prst="rect">
            <a:avLst/>
          </a:prstGeom>
          <a:noFill/>
        </p:spPr>
        <p:txBody>
          <a:bodyPr wrap="square">
            <a:spAutoFit/>
          </a:bodyPr>
          <a:lstStyle/>
          <a:p>
            <a:r>
              <a:rPr lang="en-GB" sz="3600" i="1" dirty="0">
                <a:solidFill>
                  <a:schemeClr val="accent1"/>
                </a:solidFill>
                <a:latin typeface="+mj-lt"/>
              </a:rPr>
              <a:t>Droppings that crumble easily are bat droppings and not mouse droppings-Click on your answer</a:t>
            </a:r>
          </a:p>
        </p:txBody>
      </p:sp>
      <p:sp>
        <p:nvSpPr>
          <p:cNvPr id="9" name="TextBox 8">
            <a:extLst>
              <a:ext uri="{FF2B5EF4-FFF2-40B4-BE49-F238E27FC236}">
                <a16:creationId xmlns:a16="http://schemas.microsoft.com/office/drawing/2014/main" id="{FD6E1992-6A08-4718-8069-2E9F4FBEF527}"/>
              </a:ext>
            </a:extLst>
          </p:cNvPr>
          <p:cNvSpPr txBox="1"/>
          <p:nvPr/>
        </p:nvSpPr>
        <p:spPr>
          <a:xfrm>
            <a:off x="3045886" y="1934647"/>
            <a:ext cx="1807780" cy="646331"/>
          </a:xfrm>
          <a:prstGeom prst="rect">
            <a:avLst/>
          </a:prstGeom>
          <a:noFill/>
        </p:spPr>
        <p:txBody>
          <a:bodyPr wrap="square">
            <a:spAutoFit/>
          </a:bodyPr>
          <a:lstStyle/>
          <a:p>
            <a:r>
              <a:rPr lang="en-GB" sz="3600" i="1" dirty="0">
                <a:solidFill>
                  <a:schemeClr val="accent1"/>
                </a:solidFill>
                <a:latin typeface="+mj-lt"/>
              </a:rPr>
              <a:t>TRUE</a:t>
            </a:r>
          </a:p>
        </p:txBody>
      </p:sp>
      <p:sp>
        <p:nvSpPr>
          <p:cNvPr id="10" name="TextBox 9">
            <a:extLst>
              <a:ext uri="{FF2B5EF4-FFF2-40B4-BE49-F238E27FC236}">
                <a16:creationId xmlns:a16="http://schemas.microsoft.com/office/drawing/2014/main" id="{CFB692D8-D441-4A5B-8D66-BC75DB4663F7}"/>
              </a:ext>
            </a:extLst>
          </p:cNvPr>
          <p:cNvSpPr txBox="1"/>
          <p:nvPr/>
        </p:nvSpPr>
        <p:spPr>
          <a:xfrm>
            <a:off x="8138148" y="1934647"/>
            <a:ext cx="1807780" cy="646331"/>
          </a:xfrm>
          <a:prstGeom prst="rect">
            <a:avLst/>
          </a:prstGeom>
          <a:noFill/>
        </p:spPr>
        <p:txBody>
          <a:bodyPr wrap="square">
            <a:spAutoFit/>
          </a:bodyPr>
          <a:lstStyle/>
          <a:p>
            <a:r>
              <a:rPr lang="en-GB" sz="3600" i="1" dirty="0">
                <a:solidFill>
                  <a:schemeClr val="accent1"/>
                </a:solidFill>
                <a:latin typeface="+mj-lt"/>
              </a:rPr>
              <a:t>FALSE</a:t>
            </a:r>
          </a:p>
        </p:txBody>
      </p:sp>
      <p:sp>
        <p:nvSpPr>
          <p:cNvPr id="7" name="TextBox 6">
            <a:extLst>
              <a:ext uri="{FF2B5EF4-FFF2-40B4-BE49-F238E27FC236}">
                <a16:creationId xmlns:a16="http://schemas.microsoft.com/office/drawing/2014/main" id="{140AB30B-F0A9-4030-8D2D-3161C932A87A}"/>
              </a:ext>
            </a:extLst>
          </p:cNvPr>
          <p:cNvSpPr txBox="1"/>
          <p:nvPr/>
        </p:nvSpPr>
        <p:spPr>
          <a:xfrm>
            <a:off x="336331" y="2951946"/>
            <a:ext cx="11676993" cy="954107"/>
          </a:xfrm>
          <a:prstGeom prst="rect">
            <a:avLst/>
          </a:prstGeom>
          <a:noFill/>
        </p:spPr>
        <p:txBody>
          <a:bodyPr wrap="square">
            <a:spAutoFit/>
          </a:bodyPr>
          <a:lstStyle/>
          <a:p>
            <a:r>
              <a:rPr lang="en-US" sz="2800" i="1" dirty="0">
                <a:solidFill>
                  <a:schemeClr val="accent1"/>
                </a:solidFill>
                <a:latin typeface="+mj-lt"/>
              </a:rPr>
              <a:t>The crumble test is a great way of telling whether they’re bat droppings. Please use a tissue or gloves and wash your hands afterwards </a:t>
            </a:r>
            <a:endParaRPr lang="en-GB" sz="2800" i="1" dirty="0">
              <a:solidFill>
                <a:schemeClr val="accent1"/>
              </a:solidFill>
              <a:latin typeface="+mj-lt"/>
            </a:endParaRPr>
          </a:p>
        </p:txBody>
      </p:sp>
      <p:pic>
        <p:nvPicPr>
          <p:cNvPr id="11" name="Graphic 10" descr="Checkmark with solid fill">
            <a:extLst>
              <a:ext uri="{FF2B5EF4-FFF2-40B4-BE49-F238E27FC236}">
                <a16:creationId xmlns:a16="http://schemas.microsoft.com/office/drawing/2014/main" id="{E365C6ED-406F-4644-BB7F-146A0AAAAF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8653" y="1791884"/>
            <a:ext cx="914400" cy="914400"/>
          </a:xfrm>
          <a:prstGeom prst="rect">
            <a:avLst/>
          </a:prstGeom>
        </p:spPr>
      </p:pic>
      <p:pic>
        <p:nvPicPr>
          <p:cNvPr id="12" name="Graphic 11" descr="Close with solid fill">
            <a:extLst>
              <a:ext uri="{FF2B5EF4-FFF2-40B4-BE49-F238E27FC236}">
                <a16:creationId xmlns:a16="http://schemas.microsoft.com/office/drawing/2014/main" id="{DDF77C98-CB4B-453C-A5C2-9ACE86A250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74142" y="1843944"/>
            <a:ext cx="914400" cy="914400"/>
          </a:xfrm>
          <a:prstGeom prst="rect">
            <a:avLst/>
          </a:prstGeom>
        </p:spPr>
      </p:pic>
      <p:sp>
        <p:nvSpPr>
          <p:cNvPr id="13" name="TextBox 12">
            <a:extLst>
              <a:ext uri="{FF2B5EF4-FFF2-40B4-BE49-F238E27FC236}">
                <a16:creationId xmlns:a16="http://schemas.microsoft.com/office/drawing/2014/main" id="{F0AD5788-673A-4126-86C7-71554C86F113}"/>
              </a:ext>
            </a:extLst>
          </p:cNvPr>
          <p:cNvSpPr txBox="1"/>
          <p:nvPr/>
        </p:nvSpPr>
        <p:spPr>
          <a:xfrm>
            <a:off x="10417142" y="5375020"/>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Tree>
    <p:extLst>
      <p:ext uri="{BB962C8B-B14F-4D97-AF65-F5344CB8AC3E}">
        <p14:creationId xmlns:p14="http://schemas.microsoft.com/office/powerpoint/2010/main" val="3538857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4CD513-C9B5-401F-95B1-524109AF9510}"/>
              </a:ext>
            </a:extLst>
          </p:cNvPr>
          <p:cNvSpPr>
            <a:spLocks noGrp="1"/>
          </p:cNvSpPr>
          <p:nvPr>
            <p:ph type="title"/>
          </p:nvPr>
        </p:nvSpPr>
        <p:spPr>
          <a:xfrm>
            <a:off x="209287" y="0"/>
            <a:ext cx="11354851" cy="1911906"/>
          </a:xfrm>
        </p:spPr>
        <p:txBody>
          <a:bodyPr>
            <a:normAutofit/>
          </a:bodyPr>
          <a:lstStyle/>
          <a:p>
            <a:r>
              <a:rPr lang="en-GB" sz="4800" b="1" dirty="0">
                <a:solidFill>
                  <a:schemeClr val="bg1">
                    <a:lumMod val="50000"/>
                  </a:schemeClr>
                </a:solidFill>
              </a:rPr>
              <a:t>We hope you’re more confident looking for bat evidence, but if not… </a:t>
            </a:r>
            <a:br>
              <a:rPr lang="en-GB" sz="4800" b="1" dirty="0">
                <a:solidFill>
                  <a:schemeClr val="bg1">
                    <a:lumMod val="50000"/>
                  </a:schemeClr>
                </a:solidFill>
              </a:rPr>
            </a:br>
            <a:r>
              <a:rPr lang="en-GB" sz="3200" i="1" dirty="0">
                <a:solidFill>
                  <a:schemeClr val="accent1"/>
                </a:solidFill>
              </a:rPr>
              <a:t>click a number on the checklist</a:t>
            </a:r>
            <a:endParaRPr lang="en-GB" sz="3200" b="1" dirty="0">
              <a:solidFill>
                <a:schemeClr val="bg1">
                  <a:lumMod val="50000"/>
                </a:schemeClr>
              </a:solidFill>
            </a:endParaRPr>
          </a:p>
        </p:txBody>
      </p:sp>
      <p:sp>
        <p:nvSpPr>
          <p:cNvPr id="8" name="Title 1">
            <a:extLst>
              <a:ext uri="{FF2B5EF4-FFF2-40B4-BE49-F238E27FC236}">
                <a16:creationId xmlns:a16="http://schemas.microsoft.com/office/drawing/2014/main" id="{DBA637E1-7F70-450B-8AF5-70074D5FE584}"/>
              </a:ext>
            </a:extLst>
          </p:cNvPr>
          <p:cNvSpPr txBox="1">
            <a:spLocks/>
          </p:cNvSpPr>
          <p:nvPr/>
        </p:nvSpPr>
        <p:spPr>
          <a:xfrm>
            <a:off x="1213944" y="4054188"/>
            <a:ext cx="10972800" cy="42969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lumMod val="50000"/>
                  </a:schemeClr>
                </a:solidFill>
              </a:rPr>
              <a:t>You may not find bat evidence and this is okay! Not all churches will have bats roosting in the interior. We do not assume that after a one-off evidence survey that bats definitively do not use the church. We can only confirm the positive, where bat evidence has been recorded. If you don’t find bat evidence it is still an important record. Please fill in the online survey form to record your visit! </a:t>
            </a:r>
          </a:p>
          <a:p>
            <a:pPr algn="ctr"/>
            <a:endParaRPr lang="en-GB" sz="4800" b="1" dirty="0">
              <a:solidFill>
                <a:schemeClr val="bg1">
                  <a:lumMod val="50000"/>
                </a:schemeClr>
              </a:solidFill>
            </a:endParaRPr>
          </a:p>
        </p:txBody>
      </p:sp>
      <p:sp>
        <p:nvSpPr>
          <p:cNvPr id="9" name="Oval 8">
            <a:extLst>
              <a:ext uri="{FF2B5EF4-FFF2-40B4-BE49-F238E27FC236}">
                <a16:creationId xmlns:a16="http://schemas.microsoft.com/office/drawing/2014/main" id="{7E482980-BA14-480C-9393-430A7838CB6A}"/>
              </a:ext>
            </a:extLst>
          </p:cNvPr>
          <p:cNvSpPr/>
          <p:nvPr/>
        </p:nvSpPr>
        <p:spPr>
          <a:xfrm>
            <a:off x="295561" y="1929152"/>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1</a:t>
            </a:r>
          </a:p>
        </p:txBody>
      </p:sp>
      <p:sp>
        <p:nvSpPr>
          <p:cNvPr id="10" name="Title 1">
            <a:extLst>
              <a:ext uri="{FF2B5EF4-FFF2-40B4-BE49-F238E27FC236}">
                <a16:creationId xmlns:a16="http://schemas.microsoft.com/office/drawing/2014/main" id="{EB2C95AE-503A-4449-A204-825B115BBB01}"/>
              </a:ext>
            </a:extLst>
          </p:cNvPr>
          <p:cNvSpPr txBox="1">
            <a:spLocks/>
          </p:cNvSpPr>
          <p:nvPr/>
        </p:nvSpPr>
        <p:spPr>
          <a:xfrm>
            <a:off x="1219200" y="2537238"/>
            <a:ext cx="10799159" cy="105800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lumMod val="50000"/>
                  </a:schemeClr>
                </a:solidFill>
              </a:rPr>
              <a:t>You could try contacting your local bat group. You may find an experienced bat surveyor who would be interested in joining you or they may be able to provide support. </a:t>
            </a:r>
            <a:r>
              <a:rPr lang="en-US" sz="2800" dirty="0">
                <a:solidFill>
                  <a:schemeClr val="bg1">
                    <a:lumMod val="50000"/>
                  </a:schemeClr>
                </a:solidFill>
                <a:hlinkClick r:id="rId2"/>
              </a:rPr>
              <a:t>www.bats.org.uk/support-bats/bat-groups</a:t>
            </a:r>
            <a:r>
              <a:rPr lang="en-US" sz="2800" dirty="0">
                <a:solidFill>
                  <a:schemeClr val="bg1">
                    <a:lumMod val="50000"/>
                  </a:schemeClr>
                </a:solidFill>
              </a:rPr>
              <a:t> </a:t>
            </a:r>
          </a:p>
          <a:p>
            <a:endParaRPr lang="en-US" sz="5900" dirty="0">
              <a:solidFill>
                <a:schemeClr val="bg1">
                  <a:lumMod val="50000"/>
                </a:schemeClr>
              </a:solidFill>
            </a:endParaRPr>
          </a:p>
          <a:p>
            <a:pPr algn="ctr"/>
            <a:endParaRPr lang="en-GB" sz="4800" b="1" dirty="0">
              <a:solidFill>
                <a:schemeClr val="bg1">
                  <a:lumMod val="50000"/>
                </a:schemeClr>
              </a:solidFill>
            </a:endParaRPr>
          </a:p>
        </p:txBody>
      </p:sp>
      <p:sp>
        <p:nvSpPr>
          <p:cNvPr id="11" name="Oval 10">
            <a:extLst>
              <a:ext uri="{FF2B5EF4-FFF2-40B4-BE49-F238E27FC236}">
                <a16:creationId xmlns:a16="http://schemas.microsoft.com/office/drawing/2014/main" id="{7BFB2224-A00C-4BD3-8950-1F2A40630D31}"/>
              </a:ext>
            </a:extLst>
          </p:cNvPr>
          <p:cNvSpPr/>
          <p:nvPr/>
        </p:nvSpPr>
        <p:spPr>
          <a:xfrm>
            <a:off x="295561" y="3082588"/>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endParaRPr lang="en-GB" sz="3600" b="1" dirty="0"/>
          </a:p>
        </p:txBody>
      </p:sp>
      <p:sp>
        <p:nvSpPr>
          <p:cNvPr id="12" name="Title 1">
            <a:extLst>
              <a:ext uri="{FF2B5EF4-FFF2-40B4-BE49-F238E27FC236}">
                <a16:creationId xmlns:a16="http://schemas.microsoft.com/office/drawing/2014/main" id="{FC18A1EF-E53D-485F-949E-04AAD4DDCB11}"/>
              </a:ext>
            </a:extLst>
          </p:cNvPr>
          <p:cNvSpPr txBox="1">
            <a:spLocks/>
          </p:cNvSpPr>
          <p:nvPr/>
        </p:nvSpPr>
        <p:spPr>
          <a:xfrm>
            <a:off x="1202865" y="2659976"/>
            <a:ext cx="10799159" cy="14788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lumMod val="50000"/>
                  </a:schemeClr>
                </a:solidFill>
              </a:rPr>
              <a:t>Bring a survey buddy. Two people looking for bat evidence is better than one. </a:t>
            </a:r>
          </a:p>
        </p:txBody>
      </p:sp>
      <p:sp>
        <p:nvSpPr>
          <p:cNvPr id="13" name="Oval 12">
            <a:extLst>
              <a:ext uri="{FF2B5EF4-FFF2-40B4-BE49-F238E27FC236}">
                <a16:creationId xmlns:a16="http://schemas.microsoft.com/office/drawing/2014/main" id="{7ACC94EC-C76A-4C38-9168-92202DA28A3E}"/>
              </a:ext>
            </a:extLst>
          </p:cNvPr>
          <p:cNvSpPr/>
          <p:nvPr/>
        </p:nvSpPr>
        <p:spPr>
          <a:xfrm>
            <a:off x="295561" y="4138873"/>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endParaRPr lang="en-GB" sz="3600" b="1" dirty="0"/>
          </a:p>
        </p:txBody>
      </p:sp>
      <p:sp>
        <p:nvSpPr>
          <p:cNvPr id="14" name="Title 1">
            <a:extLst>
              <a:ext uri="{FF2B5EF4-FFF2-40B4-BE49-F238E27FC236}">
                <a16:creationId xmlns:a16="http://schemas.microsoft.com/office/drawing/2014/main" id="{48EB5F93-3BBA-4A77-89DF-43EEB1A6A9CB}"/>
              </a:ext>
            </a:extLst>
          </p:cNvPr>
          <p:cNvSpPr txBox="1">
            <a:spLocks/>
          </p:cNvSpPr>
          <p:nvPr/>
        </p:nvSpPr>
        <p:spPr>
          <a:xfrm>
            <a:off x="1188722" y="4059858"/>
            <a:ext cx="10799158" cy="21428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lumMod val="50000"/>
                  </a:schemeClr>
                </a:solidFill>
              </a:rPr>
              <a:t>If after doing the crumble test you’re still not sure they’re bat droppings, note it down, take a photo and send it in. If you’re doing the National Bats in Churches Study collect it in one of the vials provided. </a:t>
            </a:r>
          </a:p>
          <a:p>
            <a:endParaRPr lang="en-US" sz="5900" dirty="0">
              <a:solidFill>
                <a:schemeClr val="bg1">
                  <a:lumMod val="50000"/>
                </a:schemeClr>
              </a:solidFill>
            </a:endParaRPr>
          </a:p>
          <a:p>
            <a:pPr algn="ctr"/>
            <a:endParaRPr lang="en-GB" sz="4800" b="1" dirty="0">
              <a:solidFill>
                <a:schemeClr val="bg1">
                  <a:lumMod val="50000"/>
                </a:schemeClr>
              </a:solidFill>
            </a:endParaRPr>
          </a:p>
        </p:txBody>
      </p:sp>
      <p:sp>
        <p:nvSpPr>
          <p:cNvPr id="15" name="Oval 14">
            <a:extLst>
              <a:ext uri="{FF2B5EF4-FFF2-40B4-BE49-F238E27FC236}">
                <a16:creationId xmlns:a16="http://schemas.microsoft.com/office/drawing/2014/main" id="{9A24AB69-29F2-4EAA-AD55-A2CEA668E082}"/>
              </a:ext>
            </a:extLst>
          </p:cNvPr>
          <p:cNvSpPr/>
          <p:nvPr/>
        </p:nvSpPr>
        <p:spPr>
          <a:xfrm>
            <a:off x="295561" y="5278587"/>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endParaRPr lang="en-GB" sz="3600" b="1" dirty="0"/>
          </a:p>
        </p:txBody>
      </p:sp>
    </p:spTree>
    <p:extLst>
      <p:ext uri="{BB962C8B-B14F-4D97-AF65-F5344CB8AC3E}">
        <p14:creationId xmlns:p14="http://schemas.microsoft.com/office/powerpoint/2010/main" val="2920880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8" grpId="0"/>
      <p:bldP spid="10"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C569A-56D6-4AF8-87A8-0B053E0C820F}"/>
              </a:ext>
            </a:extLst>
          </p:cNvPr>
          <p:cNvSpPr txBox="1"/>
          <p:nvPr/>
        </p:nvSpPr>
        <p:spPr>
          <a:xfrm>
            <a:off x="337734" y="263898"/>
            <a:ext cx="10756986" cy="646331"/>
          </a:xfrm>
          <a:prstGeom prst="rect">
            <a:avLst/>
          </a:prstGeom>
          <a:noFill/>
        </p:spPr>
        <p:txBody>
          <a:bodyPr wrap="square">
            <a:spAutoFit/>
          </a:bodyPr>
          <a:lstStyle/>
          <a:p>
            <a:r>
              <a:rPr lang="en-GB" sz="3600" i="1" dirty="0">
                <a:solidFill>
                  <a:schemeClr val="accent1"/>
                </a:solidFill>
                <a:latin typeface="+mj-lt"/>
              </a:rPr>
              <a:t>What you need to know – click a number on the checklist</a:t>
            </a:r>
          </a:p>
        </p:txBody>
      </p:sp>
      <p:pic>
        <p:nvPicPr>
          <p:cNvPr id="5" name="Picture 4" descr="A stone church with a clock tower on top of a lush green field&#10;&#10;Description automatically generated">
            <a:extLst>
              <a:ext uri="{FF2B5EF4-FFF2-40B4-BE49-F238E27FC236}">
                <a16:creationId xmlns:a16="http://schemas.microsoft.com/office/drawing/2014/main" id="{8EFD9F25-49CD-4783-87EE-8C148A160A3B}"/>
              </a:ext>
            </a:extLst>
          </p:cNvPr>
          <p:cNvPicPr>
            <a:picLocks noChangeAspect="1"/>
          </p:cNvPicPr>
          <p:nvPr/>
        </p:nvPicPr>
        <p:blipFill rotWithShape="1">
          <a:blip r:embed="rId2">
            <a:extLst>
              <a:ext uri="{28A0092B-C50C-407E-A947-70E740481C1C}">
                <a14:useLocalDpi xmlns:a14="http://schemas.microsoft.com/office/drawing/2010/main" val="0"/>
              </a:ext>
            </a:extLst>
          </a:blip>
          <a:srcRect t="4" b="-956"/>
          <a:stretch/>
        </p:blipFill>
        <p:spPr>
          <a:xfrm>
            <a:off x="5428274" y="910229"/>
            <a:ext cx="5393104" cy="3783931"/>
          </a:xfrm>
          <a:prstGeom prst="rect">
            <a:avLst/>
          </a:prstGeom>
        </p:spPr>
      </p:pic>
      <p:sp>
        <p:nvSpPr>
          <p:cNvPr id="8" name="TextBox 7">
            <a:extLst>
              <a:ext uri="{FF2B5EF4-FFF2-40B4-BE49-F238E27FC236}">
                <a16:creationId xmlns:a16="http://schemas.microsoft.com/office/drawing/2014/main" id="{A8148A68-3B1B-4D2A-829D-02320250F945}"/>
              </a:ext>
            </a:extLst>
          </p:cNvPr>
          <p:cNvSpPr txBox="1"/>
          <p:nvPr/>
        </p:nvSpPr>
        <p:spPr>
          <a:xfrm>
            <a:off x="1174705" y="1340893"/>
            <a:ext cx="3820969" cy="830997"/>
          </a:xfrm>
          <a:prstGeom prst="rect">
            <a:avLst/>
          </a:prstGeom>
          <a:noFill/>
        </p:spPr>
        <p:txBody>
          <a:bodyPr wrap="square" rtlCol="0">
            <a:spAutoFit/>
          </a:bodyPr>
          <a:lstStyle/>
          <a:p>
            <a:r>
              <a:rPr lang="en-GB" sz="2400" dirty="0"/>
              <a:t>These are one-off surveys to look for bat evidence</a:t>
            </a:r>
          </a:p>
        </p:txBody>
      </p:sp>
      <p:sp>
        <p:nvSpPr>
          <p:cNvPr id="9" name="Oval 8">
            <a:extLst>
              <a:ext uri="{FF2B5EF4-FFF2-40B4-BE49-F238E27FC236}">
                <a16:creationId xmlns:a16="http://schemas.microsoft.com/office/drawing/2014/main" id="{7A35198B-A685-4400-B43A-7C0DECE42948}"/>
              </a:ext>
            </a:extLst>
          </p:cNvPr>
          <p:cNvSpPr/>
          <p:nvPr/>
        </p:nvSpPr>
        <p:spPr>
          <a:xfrm>
            <a:off x="337734" y="1190726"/>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1</a:t>
            </a:r>
          </a:p>
        </p:txBody>
      </p:sp>
      <p:sp>
        <p:nvSpPr>
          <p:cNvPr id="10" name="Oval 9">
            <a:extLst>
              <a:ext uri="{FF2B5EF4-FFF2-40B4-BE49-F238E27FC236}">
                <a16:creationId xmlns:a16="http://schemas.microsoft.com/office/drawing/2014/main" id="{C9C09A35-4AF3-4B94-AA1E-23DC4C113FFE}"/>
              </a:ext>
            </a:extLst>
          </p:cNvPr>
          <p:cNvSpPr/>
          <p:nvPr/>
        </p:nvSpPr>
        <p:spPr>
          <a:xfrm>
            <a:off x="337734" y="2841772"/>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2</a:t>
            </a:r>
          </a:p>
        </p:txBody>
      </p:sp>
      <p:sp>
        <p:nvSpPr>
          <p:cNvPr id="11" name="TextBox 10">
            <a:extLst>
              <a:ext uri="{FF2B5EF4-FFF2-40B4-BE49-F238E27FC236}">
                <a16:creationId xmlns:a16="http://schemas.microsoft.com/office/drawing/2014/main" id="{2702E7AE-7B95-4475-B45E-2E3C92045318}"/>
              </a:ext>
            </a:extLst>
          </p:cNvPr>
          <p:cNvSpPr txBox="1"/>
          <p:nvPr/>
        </p:nvSpPr>
        <p:spPr>
          <a:xfrm>
            <a:off x="1174705" y="3012517"/>
            <a:ext cx="3820969" cy="461665"/>
          </a:xfrm>
          <a:prstGeom prst="rect">
            <a:avLst/>
          </a:prstGeom>
          <a:noFill/>
        </p:spPr>
        <p:txBody>
          <a:bodyPr wrap="square" rtlCol="0">
            <a:spAutoFit/>
          </a:bodyPr>
          <a:lstStyle/>
          <a:p>
            <a:r>
              <a:rPr lang="en-GB" sz="2400" dirty="0"/>
              <a:t>Take place June-August</a:t>
            </a:r>
          </a:p>
        </p:txBody>
      </p:sp>
      <p:sp>
        <p:nvSpPr>
          <p:cNvPr id="14" name="TextBox 13">
            <a:hlinkClick r:id="rId3" action="ppaction://hlinksldjump"/>
            <a:extLst>
              <a:ext uri="{FF2B5EF4-FFF2-40B4-BE49-F238E27FC236}">
                <a16:creationId xmlns:a16="http://schemas.microsoft.com/office/drawing/2014/main" id="{699D76F1-1BD8-445E-9B56-45FA03A3EDAD}"/>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13" name="Oval 12">
            <a:extLst>
              <a:ext uri="{FF2B5EF4-FFF2-40B4-BE49-F238E27FC236}">
                <a16:creationId xmlns:a16="http://schemas.microsoft.com/office/drawing/2014/main" id="{4C13EA1E-9A4D-4147-8F20-A5084EF47DBF}"/>
              </a:ext>
            </a:extLst>
          </p:cNvPr>
          <p:cNvSpPr/>
          <p:nvPr/>
        </p:nvSpPr>
        <p:spPr>
          <a:xfrm>
            <a:off x="337734" y="4709641"/>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endParaRPr lang="en-GB" sz="3600" b="1" dirty="0"/>
          </a:p>
        </p:txBody>
      </p:sp>
      <p:sp>
        <p:nvSpPr>
          <p:cNvPr id="15" name="TextBox 14">
            <a:extLst>
              <a:ext uri="{FF2B5EF4-FFF2-40B4-BE49-F238E27FC236}">
                <a16:creationId xmlns:a16="http://schemas.microsoft.com/office/drawing/2014/main" id="{9DC96CA6-6386-4B38-83EB-09659321358F}"/>
              </a:ext>
            </a:extLst>
          </p:cNvPr>
          <p:cNvSpPr txBox="1"/>
          <p:nvPr/>
        </p:nvSpPr>
        <p:spPr>
          <a:xfrm>
            <a:off x="1260434" y="4709641"/>
            <a:ext cx="6864392" cy="1200329"/>
          </a:xfrm>
          <a:prstGeom prst="rect">
            <a:avLst/>
          </a:prstGeom>
          <a:noFill/>
        </p:spPr>
        <p:txBody>
          <a:bodyPr wrap="square" rtlCol="0">
            <a:spAutoFit/>
          </a:bodyPr>
          <a:lstStyle/>
          <a:p>
            <a:r>
              <a:rPr lang="en-GB" sz="2400" dirty="0"/>
              <a:t>There are two surveys. The survey you’re carrying out depends on the church you’ve selected. </a:t>
            </a:r>
          </a:p>
          <a:p>
            <a:r>
              <a:rPr lang="en-GB" sz="2400" i="1" dirty="0">
                <a:solidFill>
                  <a:schemeClr val="accent1"/>
                </a:solidFill>
              </a:rPr>
              <a:t>Click on the survey titles below to learn more</a:t>
            </a:r>
            <a:endParaRPr lang="en-GB" sz="2400" dirty="0"/>
          </a:p>
        </p:txBody>
      </p:sp>
      <p:sp>
        <p:nvSpPr>
          <p:cNvPr id="16" name="TextBox 15">
            <a:hlinkClick r:id="rId4" action="ppaction://hlinksldjump"/>
            <a:extLst>
              <a:ext uri="{FF2B5EF4-FFF2-40B4-BE49-F238E27FC236}">
                <a16:creationId xmlns:a16="http://schemas.microsoft.com/office/drawing/2014/main" id="{A54B2E38-9A98-40AB-8737-D4BED0CA6502}"/>
              </a:ext>
            </a:extLst>
          </p:cNvPr>
          <p:cNvSpPr txBox="1"/>
          <p:nvPr/>
        </p:nvSpPr>
        <p:spPr>
          <a:xfrm>
            <a:off x="705399" y="6074802"/>
            <a:ext cx="3714201" cy="369332"/>
          </a:xfrm>
          <a:prstGeom prst="rect">
            <a:avLst/>
          </a:prstGeom>
          <a:noFill/>
          <a:ln>
            <a:solidFill>
              <a:srgbClr val="0070C0"/>
            </a:solidFill>
          </a:ln>
        </p:spPr>
        <p:txBody>
          <a:bodyPr wrap="square">
            <a:spAutoFit/>
          </a:bodyPr>
          <a:lstStyle/>
          <a:p>
            <a:r>
              <a:rPr lang="en-US" dirty="0">
                <a:solidFill>
                  <a:schemeClr val="accent1"/>
                </a:solidFill>
                <a:latin typeface="+mj-lt"/>
              </a:rPr>
              <a:t>NATIONAL BATS IN CHURCHES STUDY</a:t>
            </a:r>
            <a:endParaRPr lang="en-GB" dirty="0"/>
          </a:p>
        </p:txBody>
      </p:sp>
      <p:sp>
        <p:nvSpPr>
          <p:cNvPr id="17" name="TextBox 16">
            <a:hlinkClick r:id="rId5" action="ppaction://hlinksldjump"/>
            <a:extLst>
              <a:ext uri="{FF2B5EF4-FFF2-40B4-BE49-F238E27FC236}">
                <a16:creationId xmlns:a16="http://schemas.microsoft.com/office/drawing/2014/main" id="{291BA193-53CF-476E-8C9F-F7CB33AD92C2}"/>
              </a:ext>
            </a:extLst>
          </p:cNvPr>
          <p:cNvSpPr txBox="1"/>
          <p:nvPr/>
        </p:nvSpPr>
        <p:spPr>
          <a:xfrm>
            <a:off x="5428274" y="6074802"/>
            <a:ext cx="3714201" cy="369332"/>
          </a:xfrm>
          <a:prstGeom prst="rect">
            <a:avLst/>
          </a:prstGeom>
          <a:noFill/>
          <a:ln>
            <a:solidFill>
              <a:srgbClr val="0070C0"/>
            </a:solidFill>
          </a:ln>
        </p:spPr>
        <p:txBody>
          <a:bodyPr wrap="square">
            <a:spAutoFit/>
          </a:bodyPr>
          <a:lstStyle/>
          <a:p>
            <a:r>
              <a:rPr lang="en-US" dirty="0">
                <a:solidFill>
                  <a:schemeClr val="accent1"/>
                </a:solidFill>
                <a:latin typeface="+mj-lt"/>
              </a:rPr>
              <a:t>CHURCH BAT DETECTIVES</a:t>
            </a:r>
            <a:endParaRPr lang="en-GB" dirty="0"/>
          </a:p>
        </p:txBody>
      </p:sp>
    </p:spTree>
    <p:extLst>
      <p:ext uri="{BB962C8B-B14F-4D97-AF65-F5344CB8AC3E}">
        <p14:creationId xmlns:p14="http://schemas.microsoft.com/office/powerpoint/2010/main" val="1479911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8" grpId="0"/>
      <p:bldP spid="11" grpId="0"/>
      <p:bldP spid="15" grpId="0"/>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227FD-D86D-4936-AF24-D3277C4EB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4960"/>
            <a:ext cx="12192000" cy="1463040"/>
          </a:xfrm>
          <a:prstGeom prst="rect">
            <a:avLst/>
          </a:prstGeom>
        </p:spPr>
      </p:pic>
      <p:pic>
        <p:nvPicPr>
          <p:cNvPr id="6" name="Picture 5" descr="Logo&#10;&#10;Description automatically generated">
            <a:extLst>
              <a:ext uri="{FF2B5EF4-FFF2-40B4-BE49-F238E27FC236}">
                <a16:creationId xmlns:a16="http://schemas.microsoft.com/office/drawing/2014/main" id="{C3555249-4E87-4D99-9F8A-D244CD65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666" y="4099655"/>
            <a:ext cx="2631812" cy="1582705"/>
          </a:xfrm>
          <a:prstGeom prst="rect">
            <a:avLst/>
          </a:prstGeom>
        </p:spPr>
      </p:pic>
      <p:sp>
        <p:nvSpPr>
          <p:cNvPr id="7" name="Title 1">
            <a:extLst>
              <a:ext uri="{FF2B5EF4-FFF2-40B4-BE49-F238E27FC236}">
                <a16:creationId xmlns:a16="http://schemas.microsoft.com/office/drawing/2014/main" id="{9A4CD513-C9B5-401F-95B1-524109AF9510}"/>
              </a:ext>
            </a:extLst>
          </p:cNvPr>
          <p:cNvSpPr>
            <a:spLocks noGrp="1"/>
          </p:cNvSpPr>
          <p:nvPr>
            <p:ph type="title"/>
          </p:nvPr>
        </p:nvSpPr>
        <p:spPr>
          <a:xfrm>
            <a:off x="304800" y="219687"/>
            <a:ext cx="11354851" cy="1911906"/>
          </a:xfrm>
        </p:spPr>
        <p:txBody>
          <a:bodyPr>
            <a:normAutofit/>
          </a:bodyPr>
          <a:lstStyle/>
          <a:p>
            <a:pPr algn="ctr"/>
            <a:r>
              <a:rPr lang="en-GB" sz="6600" b="1" dirty="0">
                <a:solidFill>
                  <a:schemeClr val="bg1">
                    <a:lumMod val="50000"/>
                  </a:schemeClr>
                </a:solidFill>
              </a:rPr>
              <a:t>Good luck with your survey! </a:t>
            </a:r>
          </a:p>
        </p:txBody>
      </p:sp>
      <p:sp>
        <p:nvSpPr>
          <p:cNvPr id="8" name="Title 1">
            <a:extLst>
              <a:ext uri="{FF2B5EF4-FFF2-40B4-BE49-F238E27FC236}">
                <a16:creationId xmlns:a16="http://schemas.microsoft.com/office/drawing/2014/main" id="{DBA637E1-7F70-450B-8AF5-70074D5FE584}"/>
              </a:ext>
            </a:extLst>
          </p:cNvPr>
          <p:cNvSpPr txBox="1">
            <a:spLocks/>
          </p:cNvSpPr>
          <p:nvPr/>
        </p:nvSpPr>
        <p:spPr>
          <a:xfrm>
            <a:off x="838200" y="1968062"/>
            <a:ext cx="10515600" cy="191190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chemeClr val="bg1">
                    <a:lumMod val="50000"/>
                  </a:schemeClr>
                </a:solidFill>
              </a:rPr>
              <a:t>T</a:t>
            </a:r>
            <a:r>
              <a:rPr lang="en-GB" sz="6600" b="1" dirty="0">
                <a:solidFill>
                  <a:schemeClr val="bg1">
                    <a:lumMod val="50000"/>
                  </a:schemeClr>
                </a:solidFill>
              </a:rPr>
              <a:t>he full instructions are on your resources page </a:t>
            </a:r>
          </a:p>
          <a:p>
            <a:pPr algn="ctr"/>
            <a:r>
              <a:rPr lang="en-GB" sz="6600" b="1" dirty="0">
                <a:solidFill>
                  <a:schemeClr val="bg1">
                    <a:lumMod val="50000"/>
                  </a:schemeClr>
                </a:solidFill>
              </a:rPr>
              <a:t>batsinchurches.bats.org.uk</a:t>
            </a:r>
          </a:p>
        </p:txBody>
      </p:sp>
    </p:spTree>
    <p:extLst>
      <p:ext uri="{BB962C8B-B14F-4D97-AF65-F5344CB8AC3E}">
        <p14:creationId xmlns:p14="http://schemas.microsoft.com/office/powerpoint/2010/main" val="1581831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D535A-60C1-400F-91CA-6A451C5354F2}"/>
              </a:ext>
            </a:extLst>
          </p:cNvPr>
          <p:cNvSpPr>
            <a:spLocks noGrp="1"/>
          </p:cNvSpPr>
          <p:nvPr>
            <p:ph type="title"/>
          </p:nvPr>
        </p:nvSpPr>
        <p:spPr>
          <a:xfrm>
            <a:off x="0" y="18255"/>
            <a:ext cx="10515600" cy="1325563"/>
          </a:xfrm>
        </p:spPr>
        <p:txBody>
          <a:bodyPr>
            <a:normAutofit/>
          </a:bodyPr>
          <a:lstStyle/>
          <a:p>
            <a:r>
              <a:rPr lang="en-US" dirty="0"/>
              <a:t>National Bats in Churches Study</a:t>
            </a:r>
            <a:r>
              <a:rPr lang="en-GB" sz="4400" i="1" dirty="0">
                <a:solidFill>
                  <a:schemeClr val="accent1"/>
                </a:solidFill>
                <a:latin typeface="+mj-lt"/>
              </a:rPr>
              <a:t> </a:t>
            </a:r>
            <a:br>
              <a:rPr lang="en-GB" sz="4400" i="1" dirty="0">
                <a:solidFill>
                  <a:schemeClr val="accent1"/>
                </a:solidFill>
                <a:latin typeface="+mj-lt"/>
              </a:rPr>
            </a:br>
            <a:r>
              <a:rPr lang="en-GB" sz="3600" i="1" dirty="0">
                <a:solidFill>
                  <a:schemeClr val="accent1"/>
                </a:solidFill>
                <a:latin typeface="+mj-lt"/>
              </a:rPr>
              <a:t>click on the icons to learn more about the survey</a:t>
            </a:r>
            <a:endParaRPr lang="en-GB" dirty="0"/>
          </a:p>
        </p:txBody>
      </p:sp>
      <p:sp>
        <p:nvSpPr>
          <p:cNvPr id="6" name="TextBox 5">
            <a:extLst>
              <a:ext uri="{FF2B5EF4-FFF2-40B4-BE49-F238E27FC236}">
                <a16:creationId xmlns:a16="http://schemas.microsoft.com/office/drawing/2014/main" id="{F19B5D89-BFCE-4892-A922-0048C9DBC730}"/>
              </a:ext>
            </a:extLst>
          </p:cNvPr>
          <p:cNvSpPr txBox="1"/>
          <p:nvPr/>
        </p:nvSpPr>
        <p:spPr>
          <a:xfrm>
            <a:off x="200025" y="6159145"/>
            <a:ext cx="10744200" cy="646331"/>
          </a:xfrm>
          <a:prstGeom prst="rect">
            <a:avLst/>
          </a:prstGeom>
          <a:noFill/>
        </p:spPr>
        <p:txBody>
          <a:bodyPr wrap="square">
            <a:spAutoFit/>
          </a:bodyPr>
          <a:lstStyle/>
          <a:p>
            <a:r>
              <a:rPr lang="en-US" i="1" dirty="0">
                <a:solidFill>
                  <a:schemeClr val="accent1"/>
                </a:solidFill>
              </a:rPr>
              <a:t>N</a:t>
            </a:r>
            <a:r>
              <a:rPr lang="en-GB" i="1" dirty="0" err="1">
                <a:solidFill>
                  <a:schemeClr val="accent1"/>
                </a:solidFill>
              </a:rPr>
              <a:t>ot</a:t>
            </a:r>
            <a:r>
              <a:rPr lang="en-GB" i="1" dirty="0">
                <a:solidFill>
                  <a:schemeClr val="accent1"/>
                </a:solidFill>
              </a:rPr>
              <a:t> sure if your church falls under this survey? Login to the survey portal batsinchurches.bats.org.uk and go to My Churches. You’ll see a list of your selected churches and the survey they fall under. </a:t>
            </a:r>
            <a:endParaRPr lang="en-GB" sz="1800" dirty="0"/>
          </a:p>
        </p:txBody>
      </p:sp>
      <p:grpSp>
        <p:nvGrpSpPr>
          <p:cNvPr id="4" name="Group 3">
            <a:extLst>
              <a:ext uri="{FF2B5EF4-FFF2-40B4-BE49-F238E27FC236}">
                <a16:creationId xmlns:a16="http://schemas.microsoft.com/office/drawing/2014/main" id="{3DA0114B-D4FF-46A2-B8C4-7E712E13A3D9}"/>
              </a:ext>
            </a:extLst>
          </p:cNvPr>
          <p:cNvGrpSpPr/>
          <p:nvPr/>
        </p:nvGrpSpPr>
        <p:grpSpPr>
          <a:xfrm>
            <a:off x="413573" y="3927012"/>
            <a:ext cx="4304397" cy="1996020"/>
            <a:chOff x="8950454" y="235098"/>
            <a:chExt cx="3819874" cy="1858762"/>
          </a:xfrm>
        </p:grpSpPr>
        <p:pic>
          <p:nvPicPr>
            <p:cNvPr id="7" name="Picture 6">
              <a:extLst>
                <a:ext uri="{FF2B5EF4-FFF2-40B4-BE49-F238E27FC236}">
                  <a16:creationId xmlns:a16="http://schemas.microsoft.com/office/drawing/2014/main" id="{CC9DBE9F-11ED-45CC-82CA-906D3039F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0454" y="379916"/>
              <a:ext cx="1024899" cy="1325564"/>
            </a:xfrm>
            <a:prstGeom prst="rect">
              <a:avLst/>
            </a:prstGeom>
          </p:spPr>
        </p:pic>
        <p:pic>
          <p:nvPicPr>
            <p:cNvPr id="8" name="Picture 7">
              <a:extLst>
                <a:ext uri="{FF2B5EF4-FFF2-40B4-BE49-F238E27FC236}">
                  <a16:creationId xmlns:a16="http://schemas.microsoft.com/office/drawing/2014/main" id="{DA139270-9145-4C81-B2D1-8FC60DBE1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7476" y="1139788"/>
              <a:ext cx="737669" cy="954072"/>
            </a:xfrm>
            <a:prstGeom prst="rect">
              <a:avLst/>
            </a:prstGeom>
          </p:spPr>
        </p:pic>
        <p:pic>
          <p:nvPicPr>
            <p:cNvPr id="9" name="Picture 8">
              <a:extLst>
                <a:ext uri="{FF2B5EF4-FFF2-40B4-BE49-F238E27FC236}">
                  <a16:creationId xmlns:a16="http://schemas.microsoft.com/office/drawing/2014/main" id="{858C78D1-0E42-4C88-A652-749539907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0970" y="235098"/>
              <a:ext cx="1024899" cy="1325564"/>
            </a:xfrm>
            <a:prstGeom prst="rect">
              <a:avLst/>
            </a:prstGeom>
          </p:spPr>
        </p:pic>
        <p:sp>
          <p:nvSpPr>
            <p:cNvPr id="10" name="TextBox 9">
              <a:extLst>
                <a:ext uri="{FF2B5EF4-FFF2-40B4-BE49-F238E27FC236}">
                  <a16:creationId xmlns:a16="http://schemas.microsoft.com/office/drawing/2014/main" id="{EC1EB6FA-0383-405D-A272-AEC2DF8270E7}"/>
                </a:ext>
              </a:extLst>
            </p:cNvPr>
            <p:cNvSpPr txBox="1"/>
            <p:nvPr/>
          </p:nvSpPr>
          <p:spPr>
            <a:xfrm>
              <a:off x="10223420" y="1083363"/>
              <a:ext cx="2546908" cy="923330"/>
            </a:xfrm>
            <a:prstGeom prst="rect">
              <a:avLst/>
            </a:prstGeom>
            <a:noFill/>
          </p:spPr>
          <p:txBody>
            <a:bodyPr wrap="square" rtlCol="0">
              <a:spAutoFit/>
            </a:bodyPr>
            <a:lstStyle/>
            <a:p>
              <a:r>
                <a:rPr lang="en-GB" sz="5400" b="1" dirty="0">
                  <a:solidFill>
                    <a:schemeClr val="tx1">
                      <a:lumMod val="75000"/>
                      <a:lumOff val="25000"/>
                    </a:schemeClr>
                  </a:solidFill>
                </a:rPr>
                <a:t>1000</a:t>
              </a:r>
            </a:p>
          </p:txBody>
        </p:sp>
      </p:grpSp>
      <p:sp>
        <p:nvSpPr>
          <p:cNvPr id="11" name="TextBox 10">
            <a:extLst>
              <a:ext uri="{FF2B5EF4-FFF2-40B4-BE49-F238E27FC236}">
                <a16:creationId xmlns:a16="http://schemas.microsoft.com/office/drawing/2014/main" id="{9DD4B17B-ADE5-439D-976C-5F0F7AC90FF8}"/>
              </a:ext>
            </a:extLst>
          </p:cNvPr>
          <p:cNvSpPr txBox="1"/>
          <p:nvPr/>
        </p:nvSpPr>
        <p:spPr>
          <a:xfrm>
            <a:off x="3377365" y="4186119"/>
            <a:ext cx="5017412" cy="1631216"/>
          </a:xfrm>
          <a:prstGeom prst="rect">
            <a:avLst/>
          </a:prstGeom>
          <a:noFill/>
        </p:spPr>
        <p:txBody>
          <a:bodyPr wrap="square" rtlCol="0">
            <a:spAutoFit/>
          </a:bodyPr>
          <a:lstStyle/>
          <a:p>
            <a:r>
              <a:rPr lang="en-US" sz="2000" dirty="0"/>
              <a:t>The 1000 churches in this survey were randomly selected. The sample is stratified to ensure it reflects the age structure of English churches and to ensure we have a large enough sample in each region. </a:t>
            </a:r>
          </a:p>
        </p:txBody>
      </p:sp>
      <p:grpSp>
        <p:nvGrpSpPr>
          <p:cNvPr id="18" name="Group 17">
            <a:extLst>
              <a:ext uri="{FF2B5EF4-FFF2-40B4-BE49-F238E27FC236}">
                <a16:creationId xmlns:a16="http://schemas.microsoft.com/office/drawing/2014/main" id="{B07C7578-2111-4A10-AC5D-74DCEFC0CE0C}"/>
              </a:ext>
            </a:extLst>
          </p:cNvPr>
          <p:cNvGrpSpPr/>
          <p:nvPr/>
        </p:nvGrpSpPr>
        <p:grpSpPr>
          <a:xfrm>
            <a:off x="6737547" y="1623241"/>
            <a:ext cx="2109928" cy="1977543"/>
            <a:chOff x="7165730" y="2324445"/>
            <a:chExt cx="2109928" cy="1977543"/>
          </a:xfrm>
        </p:grpSpPr>
        <p:pic>
          <p:nvPicPr>
            <p:cNvPr id="12" name="Picture 11">
              <a:extLst>
                <a:ext uri="{FF2B5EF4-FFF2-40B4-BE49-F238E27FC236}">
                  <a16:creationId xmlns:a16="http://schemas.microsoft.com/office/drawing/2014/main" id="{19B28E5A-7882-4CEA-9F66-15DCDFE59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633">
              <a:off x="8025423" y="2324445"/>
              <a:ext cx="1250235" cy="1260741"/>
            </a:xfrm>
            <a:prstGeom prst="rect">
              <a:avLst/>
            </a:prstGeom>
          </p:spPr>
        </p:pic>
        <p:pic>
          <p:nvPicPr>
            <p:cNvPr id="14" name="Picture 13">
              <a:extLst>
                <a:ext uri="{FF2B5EF4-FFF2-40B4-BE49-F238E27FC236}">
                  <a16:creationId xmlns:a16="http://schemas.microsoft.com/office/drawing/2014/main" id="{3A9DD416-A35E-4824-9FDB-0DB8573E910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65730" y="2794034"/>
              <a:ext cx="1657230" cy="1507954"/>
            </a:xfrm>
            <a:prstGeom prst="rect">
              <a:avLst/>
            </a:prstGeom>
          </p:spPr>
        </p:pic>
      </p:grpSp>
      <p:sp>
        <p:nvSpPr>
          <p:cNvPr id="15" name="TextBox 14">
            <a:extLst>
              <a:ext uri="{FF2B5EF4-FFF2-40B4-BE49-F238E27FC236}">
                <a16:creationId xmlns:a16="http://schemas.microsoft.com/office/drawing/2014/main" id="{5EBDDDD4-A66D-407C-9258-7B791B0194E8}"/>
              </a:ext>
            </a:extLst>
          </p:cNvPr>
          <p:cNvSpPr txBox="1"/>
          <p:nvPr/>
        </p:nvSpPr>
        <p:spPr>
          <a:xfrm>
            <a:off x="8979378" y="1254840"/>
            <a:ext cx="3007037" cy="4093428"/>
          </a:xfrm>
          <a:prstGeom prst="rect">
            <a:avLst/>
          </a:prstGeom>
          <a:noFill/>
        </p:spPr>
        <p:txBody>
          <a:bodyPr wrap="square" rtlCol="0">
            <a:spAutoFit/>
          </a:bodyPr>
          <a:lstStyle/>
          <a:p>
            <a:r>
              <a:rPr lang="en-US" sz="2000" dirty="0"/>
              <a:t>The survey involves:</a:t>
            </a:r>
          </a:p>
          <a:p>
            <a:endParaRPr lang="en-US" sz="2000" dirty="0"/>
          </a:p>
          <a:p>
            <a:r>
              <a:rPr lang="en-US" sz="2000" dirty="0"/>
              <a:t>1.Daytime survey to look for evidence of bats. </a:t>
            </a:r>
          </a:p>
          <a:p>
            <a:endParaRPr lang="en-US" sz="2000" dirty="0"/>
          </a:p>
          <a:p>
            <a:r>
              <a:rPr lang="en-US" sz="2000" dirty="0"/>
              <a:t>2.Questionnaire with your church contact</a:t>
            </a:r>
          </a:p>
          <a:p>
            <a:endParaRPr lang="en-US" sz="2000" dirty="0"/>
          </a:p>
          <a:p>
            <a:r>
              <a:rPr lang="en-US" sz="2000" dirty="0"/>
              <a:t>3.Collect droppings for DNA analysis </a:t>
            </a:r>
          </a:p>
          <a:p>
            <a:endParaRPr lang="en-US" sz="2000" dirty="0"/>
          </a:p>
          <a:p>
            <a:r>
              <a:rPr lang="en-US" sz="2000" dirty="0"/>
              <a:t>4.Leave a bat detector in the church for 2 nights</a:t>
            </a:r>
          </a:p>
        </p:txBody>
      </p:sp>
      <p:pic>
        <p:nvPicPr>
          <p:cNvPr id="16" name="Picture 15">
            <a:extLst>
              <a:ext uri="{FF2B5EF4-FFF2-40B4-BE49-F238E27FC236}">
                <a16:creationId xmlns:a16="http://schemas.microsoft.com/office/drawing/2014/main" id="{A34DCB22-013F-41CB-8C0B-7027CA25F1E0}"/>
              </a:ext>
            </a:extLst>
          </p:cNvPr>
          <p:cNvPicPr>
            <a:picLocks noChangeAspect="1"/>
          </p:cNvPicPr>
          <p:nvPr/>
        </p:nvPicPr>
        <p:blipFill>
          <a:blip r:embed="rId6" cstate="print">
            <a:clrChange>
              <a:clrFrom>
                <a:srgbClr val="EBFFFF"/>
              </a:clrFrom>
              <a:clrTo>
                <a:srgbClr val="EBFFFF">
                  <a:alpha val="0"/>
                </a:srgbClr>
              </a:clrTo>
            </a:clrChang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3992103" y="978675"/>
            <a:ext cx="1567126" cy="2705856"/>
          </a:xfrm>
          <a:prstGeom prst="rect">
            <a:avLst/>
          </a:prstGeom>
        </p:spPr>
      </p:pic>
      <p:sp>
        <p:nvSpPr>
          <p:cNvPr id="17" name="TextBox 16">
            <a:extLst>
              <a:ext uri="{FF2B5EF4-FFF2-40B4-BE49-F238E27FC236}">
                <a16:creationId xmlns:a16="http://schemas.microsoft.com/office/drawing/2014/main" id="{1ED48C30-15AD-4433-A8B3-F8FAB71EF444}"/>
              </a:ext>
            </a:extLst>
          </p:cNvPr>
          <p:cNvSpPr txBox="1"/>
          <p:nvPr/>
        </p:nvSpPr>
        <p:spPr>
          <a:xfrm>
            <a:off x="143339" y="1623241"/>
            <a:ext cx="4126596" cy="2246769"/>
          </a:xfrm>
          <a:prstGeom prst="rect">
            <a:avLst/>
          </a:prstGeom>
          <a:noFill/>
        </p:spPr>
        <p:txBody>
          <a:bodyPr wrap="square" rtlCol="0">
            <a:spAutoFit/>
          </a:bodyPr>
          <a:lstStyle/>
          <a:p>
            <a:r>
              <a:rPr lang="en-US" sz="2000" dirty="0"/>
              <a:t>This is our priority survey. We aim to identify the bat species, if there are bats using the church. To do this we ask that you borrow equipment from us to collect bat droppings and to record any bat calls. </a:t>
            </a:r>
          </a:p>
          <a:p>
            <a:endParaRPr lang="en-US" sz="2000" dirty="0"/>
          </a:p>
        </p:txBody>
      </p:sp>
      <p:sp>
        <p:nvSpPr>
          <p:cNvPr id="19" name="TextBox 18">
            <a:hlinkClick r:id="rId8" action="ppaction://hlinksldjump"/>
            <a:extLst>
              <a:ext uri="{FF2B5EF4-FFF2-40B4-BE49-F238E27FC236}">
                <a16:creationId xmlns:a16="http://schemas.microsoft.com/office/drawing/2014/main" id="{FBDC254A-790A-4DF4-8927-CDF9E77FF263}"/>
              </a:ext>
            </a:extLst>
          </p:cNvPr>
          <p:cNvSpPr txBox="1"/>
          <p:nvPr/>
        </p:nvSpPr>
        <p:spPr>
          <a:xfrm>
            <a:off x="10515600" y="5608985"/>
            <a:ext cx="1247457" cy="523220"/>
          </a:xfrm>
          <a:prstGeom prst="rect">
            <a:avLst/>
          </a:prstGeom>
          <a:solidFill>
            <a:schemeClr val="accent1"/>
          </a:solidFill>
        </p:spPr>
        <p:txBody>
          <a:bodyPr wrap="none" rtlCol="0">
            <a:spAutoFit/>
          </a:bodyPr>
          <a:lstStyle/>
          <a:p>
            <a:r>
              <a:rPr lang="en-GB" sz="2800" b="1" dirty="0">
                <a:solidFill>
                  <a:schemeClr val="bg1"/>
                </a:solidFill>
              </a:rPr>
              <a:t>&lt;&lt;Back</a:t>
            </a:r>
          </a:p>
        </p:txBody>
      </p:sp>
    </p:spTree>
    <p:extLst>
      <p:ext uri="{BB962C8B-B14F-4D97-AF65-F5344CB8AC3E}">
        <p14:creationId xmlns:p14="http://schemas.microsoft.com/office/powerpoint/2010/main" val="2837219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11"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9B5D89-BFCE-4892-A922-0048C9DBC730}"/>
              </a:ext>
            </a:extLst>
          </p:cNvPr>
          <p:cNvSpPr txBox="1"/>
          <p:nvPr/>
        </p:nvSpPr>
        <p:spPr>
          <a:xfrm>
            <a:off x="200025" y="6159145"/>
            <a:ext cx="10744200" cy="646331"/>
          </a:xfrm>
          <a:prstGeom prst="rect">
            <a:avLst/>
          </a:prstGeom>
          <a:noFill/>
        </p:spPr>
        <p:txBody>
          <a:bodyPr wrap="square">
            <a:spAutoFit/>
          </a:bodyPr>
          <a:lstStyle/>
          <a:p>
            <a:r>
              <a:rPr lang="en-US" i="1" dirty="0">
                <a:solidFill>
                  <a:schemeClr val="accent1"/>
                </a:solidFill>
              </a:rPr>
              <a:t>N</a:t>
            </a:r>
            <a:r>
              <a:rPr lang="en-GB" i="1" dirty="0" err="1">
                <a:solidFill>
                  <a:schemeClr val="accent1"/>
                </a:solidFill>
              </a:rPr>
              <a:t>ot</a:t>
            </a:r>
            <a:r>
              <a:rPr lang="en-GB" i="1" dirty="0">
                <a:solidFill>
                  <a:schemeClr val="accent1"/>
                </a:solidFill>
              </a:rPr>
              <a:t> sure if your church falls under this survey? Login to the survey portal batsinchurches.bats.org.uk and go to My Churches. You’ll see a list of your selected churches and the survey they fall under. </a:t>
            </a:r>
            <a:endParaRPr lang="en-GB" sz="1800" dirty="0"/>
          </a:p>
        </p:txBody>
      </p:sp>
      <p:grpSp>
        <p:nvGrpSpPr>
          <p:cNvPr id="4" name="Group 3">
            <a:extLst>
              <a:ext uri="{FF2B5EF4-FFF2-40B4-BE49-F238E27FC236}">
                <a16:creationId xmlns:a16="http://schemas.microsoft.com/office/drawing/2014/main" id="{3DA0114B-D4FF-46A2-B8C4-7E712E13A3D9}"/>
              </a:ext>
            </a:extLst>
          </p:cNvPr>
          <p:cNvGrpSpPr/>
          <p:nvPr/>
        </p:nvGrpSpPr>
        <p:grpSpPr>
          <a:xfrm>
            <a:off x="3199156" y="3892323"/>
            <a:ext cx="2909912" cy="2004864"/>
            <a:chOff x="8775880" y="383605"/>
            <a:chExt cx="2582359" cy="1866998"/>
          </a:xfrm>
        </p:grpSpPr>
        <p:pic>
          <p:nvPicPr>
            <p:cNvPr id="7" name="Picture 6">
              <a:extLst>
                <a:ext uri="{FF2B5EF4-FFF2-40B4-BE49-F238E27FC236}">
                  <a16:creationId xmlns:a16="http://schemas.microsoft.com/office/drawing/2014/main" id="{CC9DBE9F-11ED-45CC-82CA-906D3039F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5880" y="925039"/>
              <a:ext cx="1024899" cy="1325564"/>
            </a:xfrm>
            <a:prstGeom prst="rect">
              <a:avLst/>
            </a:prstGeom>
          </p:spPr>
        </p:pic>
        <p:pic>
          <p:nvPicPr>
            <p:cNvPr id="8" name="Picture 7">
              <a:extLst>
                <a:ext uri="{FF2B5EF4-FFF2-40B4-BE49-F238E27FC236}">
                  <a16:creationId xmlns:a16="http://schemas.microsoft.com/office/drawing/2014/main" id="{DA139270-9145-4C81-B2D1-8FC60DBE1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7476" y="1139788"/>
              <a:ext cx="737669" cy="954072"/>
            </a:xfrm>
            <a:prstGeom prst="rect">
              <a:avLst/>
            </a:prstGeom>
          </p:spPr>
        </p:pic>
        <p:pic>
          <p:nvPicPr>
            <p:cNvPr id="9" name="Picture 8">
              <a:extLst>
                <a:ext uri="{FF2B5EF4-FFF2-40B4-BE49-F238E27FC236}">
                  <a16:creationId xmlns:a16="http://schemas.microsoft.com/office/drawing/2014/main" id="{858C78D1-0E42-4C88-A652-749539907A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0779" y="861905"/>
              <a:ext cx="1024899" cy="1325564"/>
            </a:xfrm>
            <a:prstGeom prst="rect">
              <a:avLst/>
            </a:prstGeom>
          </p:spPr>
        </p:pic>
        <p:sp>
          <p:nvSpPr>
            <p:cNvPr id="10" name="TextBox 9">
              <a:extLst>
                <a:ext uri="{FF2B5EF4-FFF2-40B4-BE49-F238E27FC236}">
                  <a16:creationId xmlns:a16="http://schemas.microsoft.com/office/drawing/2014/main" id="{EC1EB6FA-0383-405D-A272-AEC2DF8270E7}"/>
                </a:ext>
              </a:extLst>
            </p:cNvPr>
            <p:cNvSpPr txBox="1"/>
            <p:nvPr/>
          </p:nvSpPr>
          <p:spPr>
            <a:xfrm>
              <a:off x="8811331" y="383605"/>
              <a:ext cx="2546908" cy="773853"/>
            </a:xfrm>
            <a:prstGeom prst="rect">
              <a:avLst/>
            </a:prstGeom>
            <a:noFill/>
          </p:spPr>
          <p:txBody>
            <a:bodyPr wrap="square" rtlCol="0">
              <a:spAutoFit/>
            </a:bodyPr>
            <a:lstStyle/>
            <a:p>
              <a:r>
                <a:rPr lang="en-GB" sz="4800" b="1" dirty="0">
                  <a:solidFill>
                    <a:schemeClr val="tx1">
                      <a:lumMod val="75000"/>
                      <a:lumOff val="25000"/>
                    </a:schemeClr>
                  </a:solidFill>
                </a:rPr>
                <a:t>16,000+</a:t>
              </a:r>
            </a:p>
          </p:txBody>
        </p:sp>
      </p:grpSp>
      <p:sp>
        <p:nvSpPr>
          <p:cNvPr id="11" name="TextBox 10">
            <a:extLst>
              <a:ext uri="{FF2B5EF4-FFF2-40B4-BE49-F238E27FC236}">
                <a16:creationId xmlns:a16="http://schemas.microsoft.com/office/drawing/2014/main" id="{9DD4B17B-ADE5-439D-976C-5F0F7AC90FF8}"/>
              </a:ext>
            </a:extLst>
          </p:cNvPr>
          <p:cNvSpPr txBox="1"/>
          <p:nvPr/>
        </p:nvSpPr>
        <p:spPr>
          <a:xfrm>
            <a:off x="100895" y="4013605"/>
            <a:ext cx="3301047" cy="1938992"/>
          </a:xfrm>
          <a:prstGeom prst="rect">
            <a:avLst/>
          </a:prstGeom>
          <a:noFill/>
        </p:spPr>
        <p:txBody>
          <a:bodyPr wrap="square" rtlCol="0">
            <a:spAutoFit/>
          </a:bodyPr>
          <a:lstStyle/>
          <a:p>
            <a:r>
              <a:rPr lang="en-US" sz="2000" dirty="0"/>
              <a:t>This survey can be carried out in any Church of England or Churches Conservation Trust church that isn’t part of National Bats in Churches Study-that’s a lot of churches! </a:t>
            </a:r>
          </a:p>
        </p:txBody>
      </p:sp>
      <p:grpSp>
        <p:nvGrpSpPr>
          <p:cNvPr id="18" name="Group 17">
            <a:extLst>
              <a:ext uri="{FF2B5EF4-FFF2-40B4-BE49-F238E27FC236}">
                <a16:creationId xmlns:a16="http://schemas.microsoft.com/office/drawing/2014/main" id="{B07C7578-2111-4A10-AC5D-74DCEFC0CE0C}"/>
              </a:ext>
            </a:extLst>
          </p:cNvPr>
          <p:cNvGrpSpPr/>
          <p:nvPr/>
        </p:nvGrpSpPr>
        <p:grpSpPr>
          <a:xfrm>
            <a:off x="5698312" y="1586666"/>
            <a:ext cx="2109928" cy="1977543"/>
            <a:chOff x="7165730" y="2324445"/>
            <a:chExt cx="2109928" cy="1977543"/>
          </a:xfrm>
        </p:grpSpPr>
        <p:pic>
          <p:nvPicPr>
            <p:cNvPr id="12" name="Picture 11">
              <a:extLst>
                <a:ext uri="{FF2B5EF4-FFF2-40B4-BE49-F238E27FC236}">
                  <a16:creationId xmlns:a16="http://schemas.microsoft.com/office/drawing/2014/main" id="{19B28E5A-7882-4CEA-9F66-15DCDFE598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633">
              <a:off x="8025423" y="2324445"/>
              <a:ext cx="1250235" cy="1260741"/>
            </a:xfrm>
            <a:prstGeom prst="rect">
              <a:avLst/>
            </a:prstGeom>
          </p:spPr>
        </p:pic>
        <p:pic>
          <p:nvPicPr>
            <p:cNvPr id="14" name="Picture 13">
              <a:extLst>
                <a:ext uri="{FF2B5EF4-FFF2-40B4-BE49-F238E27FC236}">
                  <a16:creationId xmlns:a16="http://schemas.microsoft.com/office/drawing/2014/main" id="{3A9DD416-A35E-4824-9FDB-0DB8573E910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165730" y="2794034"/>
              <a:ext cx="1657230" cy="1507954"/>
            </a:xfrm>
            <a:prstGeom prst="rect">
              <a:avLst/>
            </a:prstGeom>
          </p:spPr>
        </p:pic>
      </p:grpSp>
      <p:sp>
        <p:nvSpPr>
          <p:cNvPr id="15" name="TextBox 14">
            <a:extLst>
              <a:ext uri="{FF2B5EF4-FFF2-40B4-BE49-F238E27FC236}">
                <a16:creationId xmlns:a16="http://schemas.microsoft.com/office/drawing/2014/main" id="{5EBDDDD4-A66D-407C-9258-7B791B0194E8}"/>
              </a:ext>
            </a:extLst>
          </p:cNvPr>
          <p:cNvSpPr txBox="1"/>
          <p:nvPr/>
        </p:nvSpPr>
        <p:spPr>
          <a:xfrm>
            <a:off x="7705444" y="1254840"/>
            <a:ext cx="4486556" cy="2554545"/>
          </a:xfrm>
          <a:prstGeom prst="rect">
            <a:avLst/>
          </a:prstGeom>
          <a:noFill/>
        </p:spPr>
        <p:txBody>
          <a:bodyPr wrap="square" rtlCol="0">
            <a:spAutoFit/>
          </a:bodyPr>
          <a:lstStyle/>
          <a:p>
            <a:r>
              <a:rPr lang="en-US" sz="2000" dirty="0"/>
              <a:t>The survey involves:</a:t>
            </a:r>
          </a:p>
          <a:p>
            <a:endParaRPr lang="en-US" sz="2000" dirty="0"/>
          </a:p>
          <a:p>
            <a:r>
              <a:rPr lang="en-US" sz="2000" dirty="0"/>
              <a:t>1.Daytime survey to look for evidence of bats. </a:t>
            </a:r>
          </a:p>
          <a:p>
            <a:endParaRPr lang="en-US" sz="2000" dirty="0"/>
          </a:p>
          <a:p>
            <a:r>
              <a:rPr lang="en-US" sz="2000" dirty="0"/>
              <a:t>2.Questionnaire with your church contact</a:t>
            </a:r>
          </a:p>
          <a:p>
            <a:endParaRPr lang="en-US" sz="2000" dirty="0"/>
          </a:p>
          <a:p>
            <a:r>
              <a:rPr lang="en-US" sz="2000" dirty="0"/>
              <a:t>You do not need to book equipment</a:t>
            </a:r>
          </a:p>
        </p:txBody>
      </p:sp>
      <p:pic>
        <p:nvPicPr>
          <p:cNvPr id="16" name="Picture 15">
            <a:extLst>
              <a:ext uri="{FF2B5EF4-FFF2-40B4-BE49-F238E27FC236}">
                <a16:creationId xmlns:a16="http://schemas.microsoft.com/office/drawing/2014/main" id="{A34DCB22-013F-41CB-8C0B-7027CA25F1E0}"/>
              </a:ext>
            </a:extLst>
          </p:cNvPr>
          <p:cNvPicPr>
            <a:picLocks noChangeAspect="1"/>
          </p:cNvPicPr>
          <p:nvPr/>
        </p:nvPicPr>
        <p:blipFill>
          <a:blip r:embed="rId6" cstate="print">
            <a:clrChange>
              <a:clrFrom>
                <a:srgbClr val="EBFFFF"/>
              </a:clrFrom>
              <a:clrTo>
                <a:srgbClr val="EBFFFF">
                  <a:alpha val="0"/>
                </a:srgbClr>
              </a:clrTo>
            </a:clrChang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44537" y="961464"/>
            <a:ext cx="1567126" cy="2705856"/>
          </a:xfrm>
          <a:prstGeom prst="rect">
            <a:avLst/>
          </a:prstGeom>
        </p:spPr>
      </p:pic>
      <p:sp>
        <p:nvSpPr>
          <p:cNvPr id="17" name="TextBox 16">
            <a:extLst>
              <a:ext uri="{FF2B5EF4-FFF2-40B4-BE49-F238E27FC236}">
                <a16:creationId xmlns:a16="http://schemas.microsoft.com/office/drawing/2014/main" id="{1ED48C30-15AD-4433-A8B3-F8FAB71EF444}"/>
              </a:ext>
            </a:extLst>
          </p:cNvPr>
          <p:cNvSpPr txBox="1"/>
          <p:nvPr/>
        </p:nvSpPr>
        <p:spPr>
          <a:xfrm>
            <a:off x="1649900" y="1498784"/>
            <a:ext cx="4126596" cy="1631216"/>
          </a:xfrm>
          <a:prstGeom prst="rect">
            <a:avLst/>
          </a:prstGeom>
          <a:noFill/>
        </p:spPr>
        <p:txBody>
          <a:bodyPr wrap="square" rtlCol="0">
            <a:spAutoFit/>
          </a:bodyPr>
          <a:lstStyle/>
          <a:p>
            <a:r>
              <a:rPr lang="en-US" sz="2000" dirty="0"/>
              <a:t>In this survey we want to understand whether there is evidence of bats using the church. </a:t>
            </a:r>
          </a:p>
          <a:p>
            <a:endParaRPr lang="en-US" sz="2000" dirty="0"/>
          </a:p>
          <a:p>
            <a:r>
              <a:rPr lang="en-US" sz="2000" dirty="0"/>
              <a:t>We do not aim to identify the bats</a:t>
            </a:r>
          </a:p>
        </p:txBody>
      </p:sp>
      <p:sp>
        <p:nvSpPr>
          <p:cNvPr id="19" name="TextBox 18">
            <a:extLst>
              <a:ext uri="{FF2B5EF4-FFF2-40B4-BE49-F238E27FC236}">
                <a16:creationId xmlns:a16="http://schemas.microsoft.com/office/drawing/2014/main" id="{FC447727-EED0-479E-A795-2E556EF4770B}"/>
              </a:ext>
            </a:extLst>
          </p:cNvPr>
          <p:cNvSpPr txBox="1"/>
          <p:nvPr/>
        </p:nvSpPr>
        <p:spPr>
          <a:xfrm>
            <a:off x="5546592" y="4363052"/>
            <a:ext cx="4582707" cy="1631216"/>
          </a:xfrm>
          <a:prstGeom prst="rect">
            <a:avLst/>
          </a:prstGeom>
          <a:noFill/>
        </p:spPr>
        <p:txBody>
          <a:bodyPr wrap="square" rtlCol="0">
            <a:spAutoFit/>
          </a:bodyPr>
          <a:lstStyle/>
          <a:p>
            <a:r>
              <a:rPr lang="en-US" sz="2000" dirty="0"/>
              <a:t>Confident with bat surveys and have your own equipment? Any additional work to identify species can be saved on our online system. It isn’t necessary but a fantastic bonus if you can!</a:t>
            </a:r>
          </a:p>
        </p:txBody>
      </p:sp>
      <p:sp>
        <p:nvSpPr>
          <p:cNvPr id="20" name="TextBox 19">
            <a:hlinkClick r:id="rId8" action="ppaction://hlinksldjump"/>
            <a:extLst>
              <a:ext uri="{FF2B5EF4-FFF2-40B4-BE49-F238E27FC236}">
                <a16:creationId xmlns:a16="http://schemas.microsoft.com/office/drawing/2014/main" id="{5F7E8993-AB45-40F7-A2C9-89B184CA01D0}"/>
              </a:ext>
            </a:extLst>
          </p:cNvPr>
          <p:cNvSpPr txBox="1"/>
          <p:nvPr/>
        </p:nvSpPr>
        <p:spPr>
          <a:xfrm>
            <a:off x="10689611" y="157816"/>
            <a:ext cx="1329210" cy="523220"/>
          </a:xfrm>
          <a:prstGeom prst="rect">
            <a:avLst/>
          </a:prstGeom>
          <a:solidFill>
            <a:schemeClr val="accent1"/>
          </a:solidFill>
        </p:spPr>
        <p:txBody>
          <a:bodyPr wrap="none" rtlCol="0">
            <a:spAutoFit/>
          </a:bodyPr>
          <a:lstStyle/>
          <a:p>
            <a:r>
              <a:rPr lang="en-GB" sz="2800" b="1" dirty="0">
                <a:solidFill>
                  <a:schemeClr val="bg1"/>
                </a:solidFill>
              </a:rPr>
              <a:t>&lt;&lt;Back </a:t>
            </a:r>
          </a:p>
        </p:txBody>
      </p:sp>
      <p:sp>
        <p:nvSpPr>
          <p:cNvPr id="21" name="Title 1">
            <a:extLst>
              <a:ext uri="{FF2B5EF4-FFF2-40B4-BE49-F238E27FC236}">
                <a16:creationId xmlns:a16="http://schemas.microsoft.com/office/drawing/2014/main" id="{041FB64B-CEA5-4A6E-BE25-FC9DF09CFC10}"/>
              </a:ext>
            </a:extLst>
          </p:cNvPr>
          <p:cNvSpPr txBox="1">
            <a:spLocks/>
          </p:cNvSpPr>
          <p:nvPr/>
        </p:nvSpPr>
        <p:spPr>
          <a:xfrm>
            <a:off x="109274"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Church Bat Detectives</a:t>
            </a:r>
            <a:r>
              <a:rPr lang="en-GB" i="1" dirty="0">
                <a:solidFill>
                  <a:schemeClr val="accent1"/>
                </a:solidFill>
              </a:rPr>
              <a:t> </a:t>
            </a:r>
            <a:br>
              <a:rPr lang="en-GB" i="1" dirty="0">
                <a:solidFill>
                  <a:schemeClr val="accent1"/>
                </a:solidFill>
              </a:rPr>
            </a:br>
            <a:r>
              <a:rPr lang="en-GB" sz="3600" i="1" dirty="0">
                <a:solidFill>
                  <a:schemeClr val="accent1"/>
                </a:solidFill>
              </a:rPr>
              <a:t>click on the icons to learn more about the survey</a:t>
            </a:r>
            <a:endParaRPr lang="en-GB" dirty="0"/>
          </a:p>
        </p:txBody>
      </p:sp>
      <p:grpSp>
        <p:nvGrpSpPr>
          <p:cNvPr id="3" name="Group 2">
            <a:extLst>
              <a:ext uri="{FF2B5EF4-FFF2-40B4-BE49-F238E27FC236}">
                <a16:creationId xmlns:a16="http://schemas.microsoft.com/office/drawing/2014/main" id="{8CDE64FA-7952-4270-87EF-2046AEB21158}"/>
              </a:ext>
            </a:extLst>
          </p:cNvPr>
          <p:cNvGrpSpPr/>
          <p:nvPr/>
        </p:nvGrpSpPr>
        <p:grpSpPr>
          <a:xfrm>
            <a:off x="9322036" y="3917649"/>
            <a:ext cx="2869964" cy="2432904"/>
            <a:chOff x="9322036" y="3781015"/>
            <a:chExt cx="2869964" cy="2432904"/>
          </a:xfrm>
        </p:grpSpPr>
        <p:pic>
          <p:nvPicPr>
            <p:cNvPr id="5" name="Picture 4" descr="A picture containing text, white, square&#10;&#10;Description automatically generated">
              <a:extLst>
                <a:ext uri="{FF2B5EF4-FFF2-40B4-BE49-F238E27FC236}">
                  <a16:creationId xmlns:a16="http://schemas.microsoft.com/office/drawing/2014/main" id="{A6033124-D439-4827-B774-0DD5B131D4D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0078715" y="4416366"/>
              <a:ext cx="1992064" cy="1797553"/>
            </a:xfrm>
            <a:prstGeom prst="rect">
              <a:avLst/>
            </a:prstGeom>
          </p:spPr>
        </p:pic>
        <p:sp>
          <p:nvSpPr>
            <p:cNvPr id="2" name="TextBox 1">
              <a:extLst>
                <a:ext uri="{FF2B5EF4-FFF2-40B4-BE49-F238E27FC236}">
                  <a16:creationId xmlns:a16="http://schemas.microsoft.com/office/drawing/2014/main" id="{CE4D817A-8158-42B5-A32D-5020A26E72F4}"/>
                </a:ext>
              </a:extLst>
            </p:cNvPr>
            <p:cNvSpPr txBox="1"/>
            <p:nvPr/>
          </p:nvSpPr>
          <p:spPr>
            <a:xfrm>
              <a:off x="9322036" y="3781015"/>
              <a:ext cx="2869964" cy="646331"/>
            </a:xfrm>
            <a:prstGeom prst="rect">
              <a:avLst/>
            </a:prstGeom>
            <a:noFill/>
          </p:spPr>
          <p:txBody>
            <a:bodyPr wrap="square" rtlCol="0">
              <a:spAutoFit/>
            </a:bodyPr>
            <a:lstStyle/>
            <a:p>
              <a:r>
                <a:rPr lang="en-US" i="1" dirty="0">
                  <a:solidFill>
                    <a:schemeClr val="accent1"/>
                  </a:solidFill>
                </a:rPr>
                <a:t>Optional extra if you have your own bat detector</a:t>
              </a:r>
              <a:endParaRPr lang="en-GB" dirty="0"/>
            </a:p>
          </p:txBody>
        </p:sp>
      </p:grpSp>
    </p:spTree>
    <p:extLst>
      <p:ext uri="{BB962C8B-B14F-4D97-AF65-F5344CB8AC3E}">
        <p14:creationId xmlns:p14="http://schemas.microsoft.com/office/powerpoint/2010/main" val="41902148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3"/>
                  </p:tgtEl>
                </p:cond>
              </p:nextCondLst>
            </p:seq>
          </p:childTnLst>
        </p:cTn>
      </p:par>
    </p:tnLst>
    <p:bldLst>
      <p:bldP spid="11" grpId="0"/>
      <p:bldP spid="15"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C482A7F-A05D-4153-A341-83EC7983D817}"/>
              </a:ext>
            </a:extLst>
          </p:cNvPr>
          <p:cNvSpPr/>
          <p:nvPr/>
        </p:nvSpPr>
        <p:spPr>
          <a:xfrm>
            <a:off x="11617878" y="2623930"/>
            <a:ext cx="335390"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2F7C569A-56D6-4AF8-87A8-0B053E0C820F}"/>
              </a:ext>
            </a:extLst>
          </p:cNvPr>
          <p:cNvSpPr txBox="1"/>
          <p:nvPr/>
        </p:nvSpPr>
        <p:spPr>
          <a:xfrm>
            <a:off x="385284" y="-14828"/>
            <a:ext cx="11664081" cy="1200329"/>
          </a:xfrm>
          <a:prstGeom prst="rect">
            <a:avLst/>
          </a:prstGeom>
          <a:noFill/>
        </p:spPr>
        <p:txBody>
          <a:bodyPr wrap="square">
            <a:spAutoFit/>
          </a:bodyPr>
          <a:lstStyle/>
          <a:p>
            <a:r>
              <a:rPr lang="en-GB" sz="3600" i="1" dirty="0">
                <a:solidFill>
                  <a:schemeClr val="accent1"/>
                </a:solidFill>
                <a:latin typeface="+mj-lt"/>
              </a:rPr>
              <a:t>Elements of the daytime bat evidence survey – click a number on the checklist</a:t>
            </a:r>
          </a:p>
        </p:txBody>
      </p:sp>
      <p:pic>
        <p:nvPicPr>
          <p:cNvPr id="5" name="Picture 4" descr="A stone church with a clock tower on top of a lush green field&#10;&#10;Description automatically generated">
            <a:extLst>
              <a:ext uri="{FF2B5EF4-FFF2-40B4-BE49-F238E27FC236}">
                <a16:creationId xmlns:a16="http://schemas.microsoft.com/office/drawing/2014/main" id="{8EFD9F25-49CD-4783-87EE-8C148A160A3B}"/>
              </a:ext>
            </a:extLst>
          </p:cNvPr>
          <p:cNvPicPr>
            <a:picLocks noChangeAspect="1"/>
          </p:cNvPicPr>
          <p:nvPr/>
        </p:nvPicPr>
        <p:blipFill rotWithShape="1">
          <a:blip r:embed="rId2">
            <a:extLst>
              <a:ext uri="{28A0092B-C50C-407E-A947-70E740481C1C}">
                <a14:useLocalDpi xmlns:a14="http://schemas.microsoft.com/office/drawing/2010/main" val="0"/>
              </a:ext>
            </a:extLst>
          </a:blip>
          <a:srcRect t="4" b="-956"/>
          <a:stretch/>
        </p:blipFill>
        <p:spPr>
          <a:xfrm>
            <a:off x="5246979" y="1571726"/>
            <a:ext cx="5770315" cy="4048591"/>
          </a:xfrm>
          <a:prstGeom prst="rect">
            <a:avLst/>
          </a:prstGeom>
        </p:spPr>
      </p:pic>
      <p:sp>
        <p:nvSpPr>
          <p:cNvPr id="8" name="TextBox 7">
            <a:extLst>
              <a:ext uri="{FF2B5EF4-FFF2-40B4-BE49-F238E27FC236}">
                <a16:creationId xmlns:a16="http://schemas.microsoft.com/office/drawing/2014/main" id="{A8148A68-3B1B-4D2A-829D-02320250F945}"/>
              </a:ext>
            </a:extLst>
          </p:cNvPr>
          <p:cNvSpPr txBox="1"/>
          <p:nvPr/>
        </p:nvSpPr>
        <p:spPr>
          <a:xfrm>
            <a:off x="1174706" y="1190726"/>
            <a:ext cx="3820969" cy="1200329"/>
          </a:xfrm>
          <a:prstGeom prst="rect">
            <a:avLst/>
          </a:prstGeom>
          <a:noFill/>
        </p:spPr>
        <p:txBody>
          <a:bodyPr wrap="square" rtlCol="0">
            <a:spAutoFit/>
          </a:bodyPr>
          <a:lstStyle/>
          <a:p>
            <a:r>
              <a:rPr lang="en-GB" sz="2400" dirty="0"/>
              <a:t>Outside the church. Take photos of the 4 corners of the church. </a:t>
            </a:r>
          </a:p>
        </p:txBody>
      </p:sp>
      <p:sp>
        <p:nvSpPr>
          <p:cNvPr id="9" name="Oval 8">
            <a:extLst>
              <a:ext uri="{FF2B5EF4-FFF2-40B4-BE49-F238E27FC236}">
                <a16:creationId xmlns:a16="http://schemas.microsoft.com/office/drawing/2014/main" id="{7A35198B-A685-4400-B43A-7C0DECE42948}"/>
              </a:ext>
            </a:extLst>
          </p:cNvPr>
          <p:cNvSpPr/>
          <p:nvPr/>
        </p:nvSpPr>
        <p:spPr>
          <a:xfrm>
            <a:off x="337734" y="1190726"/>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1</a:t>
            </a:r>
          </a:p>
        </p:txBody>
      </p:sp>
      <p:sp>
        <p:nvSpPr>
          <p:cNvPr id="10" name="Oval 9">
            <a:extLst>
              <a:ext uri="{FF2B5EF4-FFF2-40B4-BE49-F238E27FC236}">
                <a16:creationId xmlns:a16="http://schemas.microsoft.com/office/drawing/2014/main" id="{C9C09A35-4AF3-4B94-AA1E-23DC4C113FFE}"/>
              </a:ext>
            </a:extLst>
          </p:cNvPr>
          <p:cNvSpPr/>
          <p:nvPr/>
        </p:nvSpPr>
        <p:spPr>
          <a:xfrm>
            <a:off x="337734" y="3111565"/>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2</a:t>
            </a:r>
          </a:p>
        </p:txBody>
      </p:sp>
      <p:sp>
        <p:nvSpPr>
          <p:cNvPr id="11" name="TextBox 10">
            <a:extLst>
              <a:ext uri="{FF2B5EF4-FFF2-40B4-BE49-F238E27FC236}">
                <a16:creationId xmlns:a16="http://schemas.microsoft.com/office/drawing/2014/main" id="{2702E7AE-7B95-4475-B45E-2E3C92045318}"/>
              </a:ext>
            </a:extLst>
          </p:cNvPr>
          <p:cNvSpPr txBox="1"/>
          <p:nvPr/>
        </p:nvSpPr>
        <p:spPr>
          <a:xfrm>
            <a:off x="1174706" y="2904069"/>
            <a:ext cx="3820969" cy="2308324"/>
          </a:xfrm>
          <a:prstGeom prst="rect">
            <a:avLst/>
          </a:prstGeom>
          <a:noFill/>
        </p:spPr>
        <p:txBody>
          <a:bodyPr wrap="square" rtlCol="0">
            <a:spAutoFit/>
          </a:bodyPr>
          <a:lstStyle/>
          <a:p>
            <a:r>
              <a:rPr lang="en-GB" sz="2400" dirty="0"/>
              <a:t>Inside the church. Take two photos standing in the chancel and looking towards the nave; one of the body of the church and one of the ceiling. </a:t>
            </a:r>
          </a:p>
        </p:txBody>
      </p:sp>
      <p:sp>
        <p:nvSpPr>
          <p:cNvPr id="14" name="TextBox 13">
            <a:extLst>
              <a:ext uri="{FF2B5EF4-FFF2-40B4-BE49-F238E27FC236}">
                <a16:creationId xmlns:a16="http://schemas.microsoft.com/office/drawing/2014/main" id="{699D76F1-1BD8-445E-9B56-45FA03A3EDAD}"/>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30" name="Oval 29">
            <a:extLst>
              <a:ext uri="{FF2B5EF4-FFF2-40B4-BE49-F238E27FC236}">
                <a16:creationId xmlns:a16="http://schemas.microsoft.com/office/drawing/2014/main" id="{7D02DAB3-FFA7-42B3-92D0-AE6A59FC2A7C}"/>
              </a:ext>
            </a:extLst>
          </p:cNvPr>
          <p:cNvSpPr/>
          <p:nvPr/>
        </p:nvSpPr>
        <p:spPr>
          <a:xfrm>
            <a:off x="228847" y="5239900"/>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3</a:t>
            </a:r>
          </a:p>
        </p:txBody>
      </p:sp>
      <p:sp>
        <p:nvSpPr>
          <p:cNvPr id="31" name="TextBox 30">
            <a:extLst>
              <a:ext uri="{FF2B5EF4-FFF2-40B4-BE49-F238E27FC236}">
                <a16:creationId xmlns:a16="http://schemas.microsoft.com/office/drawing/2014/main" id="{726A5197-A90F-4A48-BA5C-5CD30D77AFF9}"/>
              </a:ext>
            </a:extLst>
          </p:cNvPr>
          <p:cNvSpPr txBox="1"/>
          <p:nvPr/>
        </p:nvSpPr>
        <p:spPr>
          <a:xfrm>
            <a:off x="1049833" y="5259051"/>
            <a:ext cx="3820969" cy="830997"/>
          </a:xfrm>
          <a:prstGeom prst="rect">
            <a:avLst/>
          </a:prstGeom>
          <a:noFill/>
        </p:spPr>
        <p:txBody>
          <a:bodyPr wrap="square" rtlCol="0">
            <a:spAutoFit/>
          </a:bodyPr>
          <a:lstStyle/>
          <a:p>
            <a:r>
              <a:rPr lang="en-GB" sz="2400" dirty="0"/>
              <a:t>Look for evidence of bats within the church</a:t>
            </a:r>
          </a:p>
        </p:txBody>
      </p:sp>
      <p:pic>
        <p:nvPicPr>
          <p:cNvPr id="4" name="Picture 3" descr="Diagram&#10;&#10;Description automatically generated">
            <a:extLst>
              <a:ext uri="{FF2B5EF4-FFF2-40B4-BE49-F238E27FC236}">
                <a16:creationId xmlns:a16="http://schemas.microsoft.com/office/drawing/2014/main" id="{D16C9822-28E2-49C5-872B-39370AD973A4}"/>
              </a:ext>
            </a:extLst>
          </p:cNvPr>
          <p:cNvPicPr>
            <a:picLocks noChangeAspect="1"/>
          </p:cNvPicPr>
          <p:nvPr/>
        </p:nvPicPr>
        <p:blipFill rotWithShape="1">
          <a:blip r:embed="rId3">
            <a:extLst>
              <a:ext uri="{28A0092B-C50C-407E-A947-70E740481C1C}">
                <a14:useLocalDpi xmlns:a14="http://schemas.microsoft.com/office/drawing/2010/main" val="0"/>
              </a:ext>
            </a:extLst>
          </a:blip>
          <a:srcRect t="13273"/>
          <a:stretch/>
        </p:blipFill>
        <p:spPr>
          <a:xfrm>
            <a:off x="5246979" y="1561276"/>
            <a:ext cx="6224234" cy="4048591"/>
          </a:xfrm>
          <a:prstGeom prst="rect">
            <a:avLst/>
          </a:prstGeom>
        </p:spPr>
      </p:pic>
      <p:sp>
        <p:nvSpPr>
          <p:cNvPr id="13" name="Rectangle 12">
            <a:extLst>
              <a:ext uri="{FF2B5EF4-FFF2-40B4-BE49-F238E27FC236}">
                <a16:creationId xmlns:a16="http://schemas.microsoft.com/office/drawing/2014/main" id="{0BA9779E-E88A-4DC8-AC6F-87DDC70EB599}"/>
              </a:ext>
            </a:extLst>
          </p:cNvPr>
          <p:cNvSpPr/>
          <p:nvPr/>
        </p:nvSpPr>
        <p:spPr>
          <a:xfrm>
            <a:off x="14074710" y="3585571"/>
            <a:ext cx="525760" cy="433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24A1FCC7-4631-454D-8509-56367CD81F81}"/>
              </a:ext>
            </a:extLst>
          </p:cNvPr>
          <p:cNvGrpSpPr/>
          <p:nvPr/>
        </p:nvGrpSpPr>
        <p:grpSpPr>
          <a:xfrm>
            <a:off x="5340411" y="799964"/>
            <a:ext cx="6935914" cy="5201936"/>
            <a:chOff x="2727450" y="1292065"/>
            <a:chExt cx="6935914" cy="5201936"/>
          </a:xfrm>
        </p:grpSpPr>
        <p:pic>
          <p:nvPicPr>
            <p:cNvPr id="7" name="Picture 6" descr="Diagram&#10;&#10;Description automatically generated">
              <a:extLst>
                <a:ext uri="{FF2B5EF4-FFF2-40B4-BE49-F238E27FC236}">
                  <a16:creationId xmlns:a16="http://schemas.microsoft.com/office/drawing/2014/main" id="{A7A8252E-BC4A-4B9E-B853-A45B00FCEF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450" y="1292065"/>
              <a:ext cx="6935914" cy="5201936"/>
            </a:xfrm>
            <a:prstGeom prst="rect">
              <a:avLst/>
            </a:prstGeom>
          </p:spPr>
        </p:pic>
        <p:sp>
          <p:nvSpPr>
            <p:cNvPr id="2" name="TextBox 1">
              <a:extLst>
                <a:ext uri="{FF2B5EF4-FFF2-40B4-BE49-F238E27FC236}">
                  <a16:creationId xmlns:a16="http://schemas.microsoft.com/office/drawing/2014/main" id="{A2C1AA52-DED4-4BE8-A347-C19F3C29A8BA}"/>
                </a:ext>
              </a:extLst>
            </p:cNvPr>
            <p:cNvSpPr txBox="1"/>
            <p:nvPr/>
          </p:nvSpPr>
          <p:spPr>
            <a:xfrm>
              <a:off x="7020298" y="2298753"/>
              <a:ext cx="2108138" cy="923330"/>
            </a:xfrm>
            <a:prstGeom prst="rect">
              <a:avLst/>
            </a:prstGeom>
            <a:noFill/>
          </p:spPr>
          <p:txBody>
            <a:bodyPr wrap="square" rtlCol="0">
              <a:spAutoFit/>
            </a:bodyPr>
            <a:lstStyle/>
            <a:p>
              <a:r>
                <a:rPr lang="en-US" dirty="0"/>
                <a:t>Stand in chancel and take photos towards the nave. </a:t>
              </a:r>
              <a:endParaRPr lang="en-GB" dirty="0"/>
            </a:p>
          </p:txBody>
        </p:sp>
        <p:pic>
          <p:nvPicPr>
            <p:cNvPr id="12" name="Graphic 11" descr="User with solid fill">
              <a:extLst>
                <a:ext uri="{FF2B5EF4-FFF2-40B4-BE49-F238E27FC236}">
                  <a16:creationId xmlns:a16="http://schemas.microsoft.com/office/drawing/2014/main" id="{BE865CF5-80D1-4568-BD95-C2165AEF82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76176" y="3641788"/>
              <a:ext cx="923330" cy="923330"/>
            </a:xfrm>
            <a:prstGeom prst="rect">
              <a:avLst/>
            </a:prstGeom>
          </p:spPr>
        </p:pic>
      </p:grpSp>
      <p:pic>
        <p:nvPicPr>
          <p:cNvPr id="15" name="Picture 14">
            <a:extLst>
              <a:ext uri="{FF2B5EF4-FFF2-40B4-BE49-F238E27FC236}">
                <a16:creationId xmlns:a16="http://schemas.microsoft.com/office/drawing/2014/main" id="{FFC8B080-C18D-4081-B62C-6E32FDB96D92}"/>
              </a:ext>
            </a:extLst>
          </p:cNvPr>
          <p:cNvPicPr>
            <a:picLocks noChangeAspect="1"/>
          </p:cNvPicPr>
          <p:nvPr/>
        </p:nvPicPr>
        <p:blipFill rotWithShape="1">
          <a:blip r:embed="rId7"/>
          <a:srcRect r="5215"/>
          <a:stretch/>
        </p:blipFill>
        <p:spPr>
          <a:xfrm>
            <a:off x="4930534" y="1601491"/>
            <a:ext cx="7469071" cy="4199168"/>
          </a:xfrm>
          <a:prstGeom prst="rect">
            <a:avLst/>
          </a:prstGeom>
        </p:spPr>
      </p:pic>
      <p:sp>
        <p:nvSpPr>
          <p:cNvPr id="20" name="TextBox 19">
            <a:extLst>
              <a:ext uri="{FF2B5EF4-FFF2-40B4-BE49-F238E27FC236}">
                <a16:creationId xmlns:a16="http://schemas.microsoft.com/office/drawing/2014/main" id="{DBA15E11-21B9-401E-8C54-559F9F0B94C2}"/>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The Bats in Churches Project   </a:t>
            </a:r>
          </a:p>
        </p:txBody>
      </p:sp>
    </p:spTree>
    <p:extLst>
      <p:ext uri="{BB962C8B-B14F-4D97-AF65-F5344CB8AC3E}">
        <p14:creationId xmlns:p14="http://schemas.microsoft.com/office/powerpoint/2010/main" val="646069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3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nextCondLst>
                <p:cond evt="onClick" delay="0">
                  <p:tgtEl>
                    <p:spTgt spid="30"/>
                  </p:tgtEl>
                </p:cond>
              </p:nextCondLst>
            </p:seq>
          </p:childTnLst>
        </p:cTn>
      </p:par>
    </p:tnLst>
    <p:bldLst>
      <p:bldP spid="8" grpId="0"/>
      <p:bldP spid="11"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625C377-4F3C-49B3-82EA-57A4046720B3}"/>
              </a:ext>
            </a:extLst>
          </p:cNvPr>
          <p:cNvGrpSpPr/>
          <p:nvPr/>
        </p:nvGrpSpPr>
        <p:grpSpPr>
          <a:xfrm>
            <a:off x="1131188" y="1042653"/>
            <a:ext cx="7781853" cy="5134310"/>
            <a:chOff x="1928988" y="704827"/>
            <a:chExt cx="8334024" cy="5894160"/>
          </a:xfrm>
        </p:grpSpPr>
        <p:grpSp>
          <p:nvGrpSpPr>
            <p:cNvPr id="27" name="Group 26">
              <a:extLst>
                <a:ext uri="{FF2B5EF4-FFF2-40B4-BE49-F238E27FC236}">
                  <a16:creationId xmlns:a16="http://schemas.microsoft.com/office/drawing/2014/main" id="{82188F70-A826-4FFA-8425-6FCE824CF371}"/>
                </a:ext>
              </a:extLst>
            </p:cNvPr>
            <p:cNvGrpSpPr/>
            <p:nvPr/>
          </p:nvGrpSpPr>
          <p:grpSpPr>
            <a:xfrm>
              <a:off x="1928988" y="704827"/>
              <a:ext cx="8334024" cy="5894160"/>
              <a:chOff x="1247579" y="189971"/>
              <a:chExt cx="9696842" cy="6858000"/>
            </a:xfrm>
          </p:grpSpPr>
          <p:pic>
            <p:nvPicPr>
              <p:cNvPr id="37" name="Picture 36" descr="Graphical user interface&#10;&#10;Description automatically generated">
                <a:extLst>
                  <a:ext uri="{FF2B5EF4-FFF2-40B4-BE49-F238E27FC236}">
                    <a16:creationId xmlns:a16="http://schemas.microsoft.com/office/drawing/2014/main" id="{56BD8AAA-804D-416A-B8B7-323A0F72C9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579" y="189971"/>
                <a:ext cx="9696842" cy="6858000"/>
              </a:xfrm>
              <a:prstGeom prst="rect">
                <a:avLst/>
              </a:prstGeom>
            </p:spPr>
          </p:pic>
          <p:sp>
            <p:nvSpPr>
              <p:cNvPr id="38" name="Rectangle 37">
                <a:extLst>
                  <a:ext uri="{FF2B5EF4-FFF2-40B4-BE49-F238E27FC236}">
                    <a16:creationId xmlns:a16="http://schemas.microsoft.com/office/drawing/2014/main" id="{716632FA-A370-473F-AB50-2B899999A11B}"/>
                  </a:ext>
                </a:extLst>
              </p:cNvPr>
              <p:cNvSpPr/>
              <p:nvPr/>
            </p:nvSpPr>
            <p:spPr>
              <a:xfrm>
                <a:off x="5672667" y="1744133"/>
                <a:ext cx="1913466" cy="999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F668A764-5B7E-4DF8-A0A3-B16F053D5C8D}"/>
                  </a:ext>
                </a:extLst>
              </p:cNvPr>
              <p:cNvSpPr/>
              <p:nvPr/>
            </p:nvSpPr>
            <p:spPr>
              <a:xfrm>
                <a:off x="7890933" y="2150533"/>
                <a:ext cx="1524000" cy="88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2F16D126-4951-40CA-B92A-78B4FAD1E9FC}"/>
                  </a:ext>
                </a:extLst>
              </p:cNvPr>
              <p:cNvSpPr/>
              <p:nvPr/>
            </p:nvSpPr>
            <p:spPr>
              <a:xfrm>
                <a:off x="1794934" y="3178704"/>
                <a:ext cx="1524000" cy="88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a:extLst>
                <a:ext uri="{FF2B5EF4-FFF2-40B4-BE49-F238E27FC236}">
                  <a16:creationId xmlns:a16="http://schemas.microsoft.com/office/drawing/2014/main" id="{D584668E-4A33-4566-88E5-1D6A39C8D9CA}"/>
                </a:ext>
              </a:extLst>
            </p:cNvPr>
            <p:cNvSpPr/>
            <p:nvPr/>
          </p:nvSpPr>
          <p:spPr>
            <a:xfrm>
              <a:off x="4917169" y="2702292"/>
              <a:ext cx="1309813" cy="21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FA22F8BE-3AC3-4DFA-8B2B-A8807F3449E7}"/>
                </a:ext>
              </a:extLst>
            </p:cNvPr>
            <p:cNvSpPr/>
            <p:nvPr/>
          </p:nvSpPr>
          <p:spPr>
            <a:xfrm>
              <a:off x="6226982" y="3534265"/>
              <a:ext cx="1382579" cy="21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B8E27C7-1751-4721-98FD-8E8846645F29}"/>
                </a:ext>
              </a:extLst>
            </p:cNvPr>
            <p:cNvSpPr/>
            <p:nvPr/>
          </p:nvSpPr>
          <p:spPr>
            <a:xfrm>
              <a:off x="2399416" y="4506924"/>
              <a:ext cx="1309813" cy="21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700B6FC-DEA4-4A61-8C63-228852AB9BDF}"/>
                </a:ext>
              </a:extLst>
            </p:cNvPr>
            <p:cNvSpPr/>
            <p:nvPr/>
          </p:nvSpPr>
          <p:spPr>
            <a:xfrm>
              <a:off x="8089827" y="3397221"/>
              <a:ext cx="1309813" cy="21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97E5CA9C-1D95-4162-A64E-914776F6A724}"/>
                </a:ext>
              </a:extLst>
            </p:cNvPr>
            <p:cNvSpPr/>
            <p:nvPr/>
          </p:nvSpPr>
          <p:spPr>
            <a:xfrm>
              <a:off x="8730181" y="5858655"/>
              <a:ext cx="1309813" cy="21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2803FB3B-3AEF-49CD-8797-EE63100BCF7B}"/>
                </a:ext>
              </a:extLst>
            </p:cNvPr>
            <p:cNvSpPr/>
            <p:nvPr/>
          </p:nvSpPr>
          <p:spPr>
            <a:xfrm>
              <a:off x="2152006" y="5872451"/>
              <a:ext cx="1309813" cy="21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ACF64020-44CC-4128-9D1A-0E102DAF02E1}"/>
                </a:ext>
              </a:extLst>
            </p:cNvPr>
            <p:cNvSpPr/>
            <p:nvPr/>
          </p:nvSpPr>
          <p:spPr>
            <a:xfrm>
              <a:off x="3709229" y="6093482"/>
              <a:ext cx="1309813" cy="21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1868738-4434-42F1-B3BC-635379B41310}"/>
                </a:ext>
              </a:extLst>
            </p:cNvPr>
            <p:cNvSpPr/>
            <p:nvPr/>
          </p:nvSpPr>
          <p:spPr>
            <a:xfrm>
              <a:off x="4888000" y="5631864"/>
              <a:ext cx="1341021" cy="211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46788647-0FF8-466A-A7F6-55D03AECFAF8}"/>
                </a:ext>
              </a:extLst>
            </p:cNvPr>
            <p:cNvSpPr/>
            <p:nvPr/>
          </p:nvSpPr>
          <p:spPr>
            <a:xfrm>
              <a:off x="6467115" y="5445061"/>
              <a:ext cx="1098787" cy="521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Oval 21">
            <a:extLst>
              <a:ext uri="{FF2B5EF4-FFF2-40B4-BE49-F238E27FC236}">
                <a16:creationId xmlns:a16="http://schemas.microsoft.com/office/drawing/2014/main" id="{01051873-CA97-4DF5-BDD9-7E92921121B0}"/>
              </a:ext>
            </a:extLst>
          </p:cNvPr>
          <p:cNvSpPr/>
          <p:nvPr/>
        </p:nvSpPr>
        <p:spPr>
          <a:xfrm>
            <a:off x="2972978" y="5360745"/>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1</a:t>
            </a:r>
          </a:p>
        </p:txBody>
      </p:sp>
      <p:sp>
        <p:nvSpPr>
          <p:cNvPr id="23" name="TextBox 22">
            <a:extLst>
              <a:ext uri="{FF2B5EF4-FFF2-40B4-BE49-F238E27FC236}">
                <a16:creationId xmlns:a16="http://schemas.microsoft.com/office/drawing/2014/main" id="{206F889A-F975-467E-A23C-565A12B07F1C}"/>
              </a:ext>
            </a:extLst>
          </p:cNvPr>
          <p:cNvSpPr txBox="1"/>
          <p:nvPr/>
        </p:nvSpPr>
        <p:spPr>
          <a:xfrm>
            <a:off x="3962491" y="5799396"/>
            <a:ext cx="6017766" cy="830997"/>
          </a:xfrm>
          <a:prstGeom prst="rect">
            <a:avLst/>
          </a:prstGeom>
          <a:noFill/>
        </p:spPr>
        <p:txBody>
          <a:bodyPr wrap="square" rtlCol="0">
            <a:spAutoFit/>
          </a:bodyPr>
          <a:lstStyle/>
          <a:p>
            <a:r>
              <a:rPr lang="en-GB" sz="2400" dirty="0"/>
              <a:t>Check church porch for droppings and urine stains</a:t>
            </a:r>
          </a:p>
        </p:txBody>
      </p:sp>
      <p:sp>
        <p:nvSpPr>
          <p:cNvPr id="24" name="TextBox 23">
            <a:extLst>
              <a:ext uri="{FF2B5EF4-FFF2-40B4-BE49-F238E27FC236}">
                <a16:creationId xmlns:a16="http://schemas.microsoft.com/office/drawing/2014/main" id="{B89F9267-F9F3-4DE2-AFDF-B28B655AE7FC}"/>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pic>
        <p:nvPicPr>
          <p:cNvPr id="25" name="Content Placeholder 4" descr="A large stone building with grass in front of a house&#10;&#10;Description automatically generated">
            <a:extLst>
              <a:ext uri="{FF2B5EF4-FFF2-40B4-BE49-F238E27FC236}">
                <a16:creationId xmlns:a16="http://schemas.microsoft.com/office/drawing/2014/main" id="{CFC48329-E1AC-4C11-895C-01AC5D1588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786" b="-1442"/>
          <a:stretch/>
        </p:blipFill>
        <p:spPr>
          <a:xfrm>
            <a:off x="7267759" y="993733"/>
            <a:ext cx="4187455" cy="2564499"/>
          </a:xfrm>
          <a:prstGeom prst="rect">
            <a:avLst/>
          </a:prstGeom>
        </p:spPr>
      </p:pic>
      <p:sp>
        <p:nvSpPr>
          <p:cNvPr id="41" name="TextBox 40">
            <a:extLst>
              <a:ext uri="{FF2B5EF4-FFF2-40B4-BE49-F238E27FC236}">
                <a16:creationId xmlns:a16="http://schemas.microsoft.com/office/drawing/2014/main" id="{8554853C-8143-4ABB-8389-CAD159BB7B4F}"/>
              </a:ext>
            </a:extLst>
          </p:cNvPr>
          <p:cNvSpPr txBox="1"/>
          <p:nvPr/>
        </p:nvSpPr>
        <p:spPr>
          <a:xfrm>
            <a:off x="411412" y="185023"/>
            <a:ext cx="11541855" cy="646331"/>
          </a:xfrm>
          <a:prstGeom prst="rect">
            <a:avLst/>
          </a:prstGeom>
          <a:noFill/>
        </p:spPr>
        <p:txBody>
          <a:bodyPr wrap="square">
            <a:spAutoFit/>
          </a:bodyPr>
          <a:lstStyle/>
          <a:p>
            <a:r>
              <a:rPr lang="en-GB" sz="3600" i="1" dirty="0">
                <a:solidFill>
                  <a:schemeClr val="accent1"/>
                </a:solidFill>
                <a:latin typeface="+mj-lt"/>
              </a:rPr>
              <a:t>Where to look for bat evidence? – click on the number below</a:t>
            </a:r>
          </a:p>
        </p:txBody>
      </p:sp>
      <p:sp>
        <p:nvSpPr>
          <p:cNvPr id="43" name="TextBox 42">
            <a:extLst>
              <a:ext uri="{FF2B5EF4-FFF2-40B4-BE49-F238E27FC236}">
                <a16:creationId xmlns:a16="http://schemas.microsoft.com/office/drawing/2014/main" id="{8DCABD06-A86A-4DE0-B514-59715EDF677D}"/>
              </a:ext>
            </a:extLst>
          </p:cNvPr>
          <p:cNvSpPr txBox="1"/>
          <p:nvPr/>
        </p:nvSpPr>
        <p:spPr>
          <a:xfrm>
            <a:off x="8877873" y="4137164"/>
            <a:ext cx="3248469" cy="1569660"/>
          </a:xfrm>
          <a:prstGeom prst="rect">
            <a:avLst/>
          </a:prstGeom>
          <a:noFill/>
        </p:spPr>
        <p:txBody>
          <a:bodyPr wrap="square" rtlCol="0">
            <a:spAutoFit/>
          </a:bodyPr>
          <a:lstStyle/>
          <a:p>
            <a:r>
              <a:rPr lang="en-GB" sz="2400" i="1" dirty="0"/>
              <a:t>NB Maternity roosts are usually on the warmer south and south east sides of the church</a:t>
            </a:r>
          </a:p>
        </p:txBody>
      </p:sp>
      <p:sp>
        <p:nvSpPr>
          <p:cNvPr id="42" name="TextBox 41">
            <a:extLst>
              <a:ext uri="{FF2B5EF4-FFF2-40B4-BE49-F238E27FC236}">
                <a16:creationId xmlns:a16="http://schemas.microsoft.com/office/drawing/2014/main" id="{0EE051D4-4B3E-4E00-B60A-E1B34D0CE1ED}"/>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The Bats in Churches Team   </a:t>
            </a:r>
          </a:p>
        </p:txBody>
      </p:sp>
    </p:spTree>
    <p:extLst>
      <p:ext uri="{BB962C8B-B14F-4D97-AF65-F5344CB8AC3E}">
        <p14:creationId xmlns:p14="http://schemas.microsoft.com/office/powerpoint/2010/main" val="755474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23"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B11332-D985-4385-B1F7-FFD9103A1799}"/>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9D82B2C8-B7F6-4156-8147-4AABB06A35AE}"/>
              </a:ext>
            </a:extLst>
          </p:cNvPr>
          <p:cNvSpPr txBox="1"/>
          <p:nvPr/>
        </p:nvSpPr>
        <p:spPr>
          <a:xfrm>
            <a:off x="337734" y="263898"/>
            <a:ext cx="11320866" cy="646331"/>
          </a:xfrm>
          <a:prstGeom prst="rect">
            <a:avLst/>
          </a:prstGeom>
          <a:noFill/>
        </p:spPr>
        <p:txBody>
          <a:bodyPr wrap="square">
            <a:spAutoFit/>
          </a:bodyPr>
          <a:lstStyle/>
          <a:p>
            <a:r>
              <a:rPr lang="en-GB" sz="3600" i="1" dirty="0">
                <a:solidFill>
                  <a:schemeClr val="accent1"/>
                </a:solidFill>
                <a:latin typeface="+mj-lt"/>
              </a:rPr>
              <a:t>Search the church interior – click on the number below</a:t>
            </a:r>
          </a:p>
        </p:txBody>
      </p:sp>
      <p:pic>
        <p:nvPicPr>
          <p:cNvPr id="6" name="Content Placeholder 5" descr="Timeline&#10;&#10;Description automatically generated">
            <a:extLst>
              <a:ext uri="{FF2B5EF4-FFF2-40B4-BE49-F238E27FC236}">
                <a16:creationId xmlns:a16="http://schemas.microsoft.com/office/drawing/2014/main" id="{76704F88-D36F-461B-9E53-CFAEF07911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02" y="1201790"/>
            <a:ext cx="6888005" cy="4873012"/>
          </a:xfrm>
          <a:prstGeom prst="rect">
            <a:avLst/>
          </a:prstGeom>
        </p:spPr>
      </p:pic>
      <p:sp>
        <p:nvSpPr>
          <p:cNvPr id="7" name="Rectangle 6">
            <a:extLst>
              <a:ext uri="{FF2B5EF4-FFF2-40B4-BE49-F238E27FC236}">
                <a16:creationId xmlns:a16="http://schemas.microsoft.com/office/drawing/2014/main" id="{DB832233-7D2A-41AB-8507-D2A4D959A86B}"/>
              </a:ext>
            </a:extLst>
          </p:cNvPr>
          <p:cNvSpPr/>
          <p:nvPr/>
        </p:nvSpPr>
        <p:spPr>
          <a:xfrm>
            <a:off x="4903045" y="4635062"/>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7716E2AC-981F-4C81-B4E8-090D797E848A}"/>
              </a:ext>
            </a:extLst>
          </p:cNvPr>
          <p:cNvSpPr/>
          <p:nvPr/>
        </p:nvSpPr>
        <p:spPr>
          <a:xfrm>
            <a:off x="4903045" y="1275418"/>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11BB5763-A72F-46C8-B650-8A6C52E241FC}"/>
              </a:ext>
            </a:extLst>
          </p:cNvPr>
          <p:cNvSpPr/>
          <p:nvPr/>
        </p:nvSpPr>
        <p:spPr>
          <a:xfrm>
            <a:off x="-466215" y="4412323"/>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6609AFC-2169-4EA5-BD1F-27117AE9CC9C}"/>
              </a:ext>
            </a:extLst>
          </p:cNvPr>
          <p:cNvSpPr/>
          <p:nvPr/>
        </p:nvSpPr>
        <p:spPr>
          <a:xfrm>
            <a:off x="-466215" y="1415800"/>
            <a:ext cx="1925258" cy="12454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EF63E19-5A45-429C-AF07-CABB8B982A95}"/>
              </a:ext>
            </a:extLst>
          </p:cNvPr>
          <p:cNvSpPr/>
          <p:nvPr/>
        </p:nvSpPr>
        <p:spPr>
          <a:xfrm>
            <a:off x="3168838" y="3013841"/>
            <a:ext cx="1226320" cy="8303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C87A97E-0F31-43BF-B2B7-BED7C42EB2A9}"/>
              </a:ext>
            </a:extLst>
          </p:cNvPr>
          <p:cNvSpPr/>
          <p:nvPr/>
        </p:nvSpPr>
        <p:spPr>
          <a:xfrm>
            <a:off x="5183663" y="2883402"/>
            <a:ext cx="1226320" cy="3800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0387FDDB-974D-4BFD-BE8D-12CBE0F4BBAE}"/>
              </a:ext>
            </a:extLst>
          </p:cNvPr>
          <p:cNvSpPr/>
          <p:nvPr/>
        </p:nvSpPr>
        <p:spPr>
          <a:xfrm>
            <a:off x="6858932" y="1586313"/>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2</a:t>
            </a:r>
          </a:p>
        </p:txBody>
      </p:sp>
      <p:sp>
        <p:nvSpPr>
          <p:cNvPr id="14" name="TextBox 13">
            <a:extLst>
              <a:ext uri="{FF2B5EF4-FFF2-40B4-BE49-F238E27FC236}">
                <a16:creationId xmlns:a16="http://schemas.microsoft.com/office/drawing/2014/main" id="{EB3F2A37-5C13-4996-B589-BB4A44CC1DA6}"/>
              </a:ext>
            </a:extLst>
          </p:cNvPr>
          <p:cNvSpPr txBox="1"/>
          <p:nvPr/>
        </p:nvSpPr>
        <p:spPr>
          <a:xfrm>
            <a:off x="7821561" y="1555304"/>
            <a:ext cx="4410548" cy="4154984"/>
          </a:xfrm>
          <a:prstGeom prst="rect">
            <a:avLst/>
          </a:prstGeom>
          <a:noFill/>
        </p:spPr>
        <p:txBody>
          <a:bodyPr wrap="square" rtlCol="0">
            <a:spAutoFit/>
          </a:bodyPr>
          <a:lstStyle/>
          <a:p>
            <a:r>
              <a:rPr lang="en-GB" sz="2400" dirty="0"/>
              <a:t>Systematically work round the interior to check for droppings:</a:t>
            </a:r>
          </a:p>
          <a:p>
            <a:pPr marL="342900" indent="-342900">
              <a:buFont typeface="Arial" panose="020B0604020202020204" pitchFamily="34" charset="0"/>
              <a:buChar char="•"/>
            </a:pPr>
            <a:r>
              <a:rPr lang="en-GB" sz="2400" dirty="0"/>
              <a:t>Walls</a:t>
            </a:r>
          </a:p>
          <a:p>
            <a:pPr marL="342900" indent="-342900">
              <a:buFont typeface="Arial" panose="020B0604020202020204" pitchFamily="34" charset="0"/>
              <a:buChar char="•"/>
            </a:pPr>
            <a:r>
              <a:rPr lang="en-GB" sz="2400" dirty="0"/>
              <a:t>Floors</a:t>
            </a:r>
          </a:p>
          <a:p>
            <a:pPr marL="342900" indent="-342900">
              <a:buFont typeface="Arial" panose="020B0604020202020204" pitchFamily="34" charset="0"/>
              <a:buChar char="•"/>
            </a:pPr>
            <a:r>
              <a:rPr lang="en-GB" sz="2400" dirty="0"/>
              <a:t>Pews</a:t>
            </a:r>
          </a:p>
          <a:p>
            <a:pPr marL="342900" indent="-342900">
              <a:buFont typeface="Arial" panose="020B0604020202020204" pitchFamily="34" charset="0"/>
              <a:buChar char="•"/>
            </a:pPr>
            <a:r>
              <a:rPr lang="en-GB" sz="2400" dirty="0"/>
              <a:t>Window sills </a:t>
            </a:r>
          </a:p>
          <a:p>
            <a:pPr marL="342900" indent="-342900">
              <a:buFont typeface="Arial" panose="020B0604020202020204" pitchFamily="34" charset="0"/>
              <a:buChar char="•"/>
            </a:pPr>
            <a:r>
              <a:rPr lang="en-GB" sz="2400" dirty="0"/>
              <a:t>Top of cupboards (and other low ledges) </a:t>
            </a:r>
          </a:p>
          <a:p>
            <a:endParaRPr lang="en-GB" sz="2400" dirty="0"/>
          </a:p>
          <a:p>
            <a:r>
              <a:rPr lang="en-GB" sz="2400" i="1" dirty="0"/>
              <a:t>NB behind the altar can be hard to clean!</a:t>
            </a:r>
          </a:p>
        </p:txBody>
      </p:sp>
      <p:pic>
        <p:nvPicPr>
          <p:cNvPr id="15" name="Picture 14">
            <a:extLst>
              <a:ext uri="{FF2B5EF4-FFF2-40B4-BE49-F238E27FC236}">
                <a16:creationId xmlns:a16="http://schemas.microsoft.com/office/drawing/2014/main" id="{79B8B21A-7500-4F3D-AF7C-1771D611B84F}"/>
              </a:ext>
            </a:extLst>
          </p:cNvPr>
          <p:cNvPicPr>
            <a:picLocks noChangeAspect="1"/>
          </p:cNvPicPr>
          <p:nvPr/>
        </p:nvPicPr>
        <p:blipFill rotWithShape="1">
          <a:blip r:embed="rId3"/>
          <a:srcRect l="16745" t="7524" r="6043" b="26225"/>
          <a:stretch/>
        </p:blipFill>
        <p:spPr>
          <a:xfrm>
            <a:off x="5322234" y="4412323"/>
            <a:ext cx="2394600" cy="2364705"/>
          </a:xfrm>
          <a:prstGeom prst="ellipse">
            <a:avLst/>
          </a:prstGeom>
          <a:ln>
            <a:noFill/>
          </a:ln>
        </p:spPr>
      </p:pic>
      <p:sp>
        <p:nvSpPr>
          <p:cNvPr id="16" name="TextBox 15">
            <a:extLst>
              <a:ext uri="{FF2B5EF4-FFF2-40B4-BE49-F238E27FC236}">
                <a16:creationId xmlns:a16="http://schemas.microsoft.com/office/drawing/2014/main" id="{1B52F542-8C15-4549-B8FA-51034FC24124}"/>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Philip Parker   </a:t>
            </a:r>
          </a:p>
        </p:txBody>
      </p:sp>
    </p:spTree>
    <p:extLst>
      <p:ext uri="{BB962C8B-B14F-4D97-AF65-F5344CB8AC3E}">
        <p14:creationId xmlns:p14="http://schemas.microsoft.com/office/powerpoint/2010/main" val="4244522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C9F90C-9255-4836-9F69-4F52FCBEC393}"/>
              </a:ext>
            </a:extLst>
          </p:cNvPr>
          <p:cNvSpPr txBox="1"/>
          <p:nvPr/>
        </p:nvSpPr>
        <p:spPr>
          <a:xfrm>
            <a:off x="10624891" y="6074802"/>
            <a:ext cx="1328377" cy="523220"/>
          </a:xfrm>
          <a:prstGeom prst="rect">
            <a:avLst/>
          </a:prstGeom>
          <a:solidFill>
            <a:schemeClr val="accent1"/>
          </a:solidFill>
        </p:spPr>
        <p:txBody>
          <a:bodyPr wrap="none" rtlCol="0">
            <a:spAutoFit/>
          </a:bodyPr>
          <a:lstStyle/>
          <a:p>
            <a:r>
              <a:rPr lang="en-GB" sz="2800" b="1" dirty="0">
                <a:solidFill>
                  <a:schemeClr val="bg1"/>
                </a:solidFill>
              </a:rPr>
              <a:t>Next &gt;&gt;</a:t>
            </a:r>
          </a:p>
        </p:txBody>
      </p:sp>
      <p:sp>
        <p:nvSpPr>
          <p:cNvPr id="5" name="TextBox 4">
            <a:extLst>
              <a:ext uri="{FF2B5EF4-FFF2-40B4-BE49-F238E27FC236}">
                <a16:creationId xmlns:a16="http://schemas.microsoft.com/office/drawing/2014/main" id="{A290433F-9C66-4C52-AA83-20AD93E26016}"/>
              </a:ext>
            </a:extLst>
          </p:cNvPr>
          <p:cNvSpPr txBox="1"/>
          <p:nvPr/>
        </p:nvSpPr>
        <p:spPr>
          <a:xfrm>
            <a:off x="337734" y="263898"/>
            <a:ext cx="11492316" cy="646331"/>
          </a:xfrm>
          <a:prstGeom prst="rect">
            <a:avLst/>
          </a:prstGeom>
          <a:noFill/>
        </p:spPr>
        <p:txBody>
          <a:bodyPr wrap="square">
            <a:spAutoFit/>
          </a:bodyPr>
          <a:lstStyle/>
          <a:p>
            <a:r>
              <a:rPr lang="en-GB" sz="3600" i="1" dirty="0">
                <a:solidFill>
                  <a:schemeClr val="accent1"/>
                </a:solidFill>
                <a:latin typeface="+mj-lt"/>
              </a:rPr>
              <a:t>Search around furnishings – click on the number below</a:t>
            </a:r>
          </a:p>
        </p:txBody>
      </p:sp>
      <p:pic>
        <p:nvPicPr>
          <p:cNvPr id="6" name="Picture 5">
            <a:extLst>
              <a:ext uri="{FF2B5EF4-FFF2-40B4-BE49-F238E27FC236}">
                <a16:creationId xmlns:a16="http://schemas.microsoft.com/office/drawing/2014/main" id="{103A8D64-E2ED-456C-AC87-40CBC793E9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7782" y="1294232"/>
            <a:ext cx="3586896" cy="2691618"/>
          </a:xfrm>
          <a:prstGeom prst="rect">
            <a:avLst/>
          </a:prstGeom>
        </p:spPr>
      </p:pic>
      <p:pic>
        <p:nvPicPr>
          <p:cNvPr id="7" name="Picture 6">
            <a:extLst>
              <a:ext uri="{FF2B5EF4-FFF2-40B4-BE49-F238E27FC236}">
                <a16:creationId xmlns:a16="http://schemas.microsoft.com/office/drawing/2014/main" id="{8DAE365A-32A2-4C81-BC13-C6A9CFD44A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8919" y="3660950"/>
            <a:ext cx="3588824" cy="2691618"/>
          </a:xfrm>
          <a:prstGeom prst="rect">
            <a:avLst/>
          </a:prstGeom>
        </p:spPr>
      </p:pic>
      <p:sp>
        <p:nvSpPr>
          <p:cNvPr id="8" name="Oval 7">
            <a:extLst>
              <a:ext uri="{FF2B5EF4-FFF2-40B4-BE49-F238E27FC236}">
                <a16:creationId xmlns:a16="http://schemas.microsoft.com/office/drawing/2014/main" id="{651EDE07-9ADF-4987-B2A4-554040949979}"/>
              </a:ext>
            </a:extLst>
          </p:cNvPr>
          <p:cNvSpPr/>
          <p:nvPr/>
        </p:nvSpPr>
        <p:spPr>
          <a:xfrm>
            <a:off x="5248167" y="3276947"/>
            <a:ext cx="77724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t>3</a:t>
            </a:r>
          </a:p>
        </p:txBody>
      </p:sp>
      <p:sp>
        <p:nvSpPr>
          <p:cNvPr id="9" name="TextBox 8">
            <a:extLst>
              <a:ext uri="{FF2B5EF4-FFF2-40B4-BE49-F238E27FC236}">
                <a16:creationId xmlns:a16="http://schemas.microsoft.com/office/drawing/2014/main" id="{9956817E-FDD8-4590-AB5C-16D8ACA55519}"/>
              </a:ext>
            </a:extLst>
          </p:cNvPr>
          <p:cNvSpPr txBox="1"/>
          <p:nvPr/>
        </p:nvSpPr>
        <p:spPr>
          <a:xfrm>
            <a:off x="337734" y="1045692"/>
            <a:ext cx="4410548" cy="4893647"/>
          </a:xfrm>
          <a:prstGeom prst="rect">
            <a:avLst/>
          </a:prstGeom>
          <a:noFill/>
        </p:spPr>
        <p:txBody>
          <a:bodyPr wrap="square" rtlCol="0">
            <a:spAutoFit/>
          </a:bodyPr>
          <a:lstStyle/>
          <a:p>
            <a:r>
              <a:rPr lang="en-GB" sz="2400" dirty="0"/>
              <a:t>Check church furniture for droppings/urine stains</a:t>
            </a:r>
          </a:p>
          <a:p>
            <a:pPr marL="342900" indent="-342900">
              <a:buFont typeface="Arial" panose="020B0604020202020204" pitchFamily="34" charset="0"/>
              <a:buChar char="•"/>
            </a:pPr>
            <a:r>
              <a:rPr lang="en-GB" sz="2400" dirty="0"/>
              <a:t>Altar</a:t>
            </a:r>
          </a:p>
          <a:p>
            <a:pPr marL="342900" indent="-342900">
              <a:buFont typeface="Arial" panose="020B0604020202020204" pitchFamily="34" charset="0"/>
              <a:buChar char="•"/>
            </a:pPr>
            <a:r>
              <a:rPr lang="en-GB" sz="2400" dirty="0"/>
              <a:t>Memorials</a:t>
            </a:r>
          </a:p>
          <a:p>
            <a:pPr marL="342900" indent="-342900">
              <a:buFont typeface="Arial" panose="020B0604020202020204" pitchFamily="34" charset="0"/>
              <a:buChar char="•"/>
            </a:pPr>
            <a:r>
              <a:rPr lang="en-GB" sz="2400" dirty="0"/>
              <a:t>Brasses</a:t>
            </a:r>
          </a:p>
          <a:p>
            <a:pPr marL="342900" indent="-342900">
              <a:buFont typeface="Arial" panose="020B0604020202020204" pitchFamily="34" charset="0"/>
              <a:buChar char="•"/>
            </a:pPr>
            <a:r>
              <a:rPr lang="en-GB" sz="2400" dirty="0"/>
              <a:t>Pews</a:t>
            </a:r>
          </a:p>
          <a:p>
            <a:pPr marL="342900" indent="-342900">
              <a:buFont typeface="Arial" panose="020B0604020202020204" pitchFamily="34" charset="0"/>
              <a:buChar char="•"/>
            </a:pPr>
            <a:endParaRPr lang="en-GB" sz="2400" dirty="0"/>
          </a:p>
          <a:p>
            <a:r>
              <a:rPr lang="en-GB" sz="2400" dirty="0"/>
              <a:t>Check behind:</a:t>
            </a:r>
          </a:p>
          <a:p>
            <a:pPr marL="342900" indent="-342900">
              <a:buFont typeface="Arial" panose="020B0604020202020204" pitchFamily="34" charset="0"/>
              <a:buChar char="•"/>
            </a:pPr>
            <a:r>
              <a:rPr lang="en-GB" sz="2400" dirty="0"/>
              <a:t>Radiators</a:t>
            </a:r>
          </a:p>
          <a:p>
            <a:pPr marL="342900" indent="-342900">
              <a:buFont typeface="Arial" panose="020B0604020202020204" pitchFamily="34" charset="0"/>
              <a:buChar char="•"/>
            </a:pPr>
            <a:r>
              <a:rPr lang="en-GB" sz="2400" dirty="0"/>
              <a:t>Hangings</a:t>
            </a:r>
          </a:p>
          <a:p>
            <a:pPr marL="342900" indent="-342900">
              <a:buFont typeface="Arial" panose="020B0604020202020204" pitchFamily="34" charset="0"/>
              <a:buChar char="•"/>
            </a:pPr>
            <a:r>
              <a:rPr lang="en-GB" sz="2400" dirty="0"/>
              <a:t>Pictures</a:t>
            </a:r>
          </a:p>
          <a:p>
            <a:pPr marL="342900" indent="-342900">
              <a:buFont typeface="Arial" panose="020B0604020202020204" pitchFamily="34" charset="0"/>
              <a:buChar char="•"/>
            </a:pPr>
            <a:endParaRPr lang="en-GB" sz="2400" dirty="0"/>
          </a:p>
          <a:p>
            <a:endParaRPr lang="en-GB" sz="2400" dirty="0"/>
          </a:p>
        </p:txBody>
      </p:sp>
      <p:sp>
        <p:nvSpPr>
          <p:cNvPr id="10" name="TextBox 9">
            <a:extLst>
              <a:ext uri="{FF2B5EF4-FFF2-40B4-BE49-F238E27FC236}">
                <a16:creationId xmlns:a16="http://schemas.microsoft.com/office/drawing/2014/main" id="{EB05AE9D-A3D6-4455-83B8-875B953F2A7B}"/>
              </a:ext>
            </a:extLst>
          </p:cNvPr>
          <p:cNvSpPr txBox="1"/>
          <p:nvPr/>
        </p:nvSpPr>
        <p:spPr>
          <a:xfrm>
            <a:off x="132463" y="6455415"/>
            <a:ext cx="5357668" cy="400110"/>
          </a:xfrm>
          <a:prstGeom prst="rect">
            <a:avLst/>
          </a:prstGeom>
          <a:noFill/>
        </p:spPr>
        <p:txBody>
          <a:bodyPr wrap="square" rtlCol="0">
            <a:spAutoFit/>
          </a:bodyPr>
          <a:lstStyle/>
          <a:p>
            <a:pPr lvl="0" eaLnBrk="0" fontAlgn="base" hangingPunct="0">
              <a:spcBef>
                <a:spcPct val="30000"/>
              </a:spcBef>
              <a:spcAft>
                <a:spcPct val="0"/>
              </a:spcAft>
              <a:defRPr/>
            </a:pPr>
            <a:r>
              <a:rPr lang="en-US" sz="2000" dirty="0">
                <a:ea typeface="ＭＳ Ｐゴシック" charset="0"/>
                <a:cs typeface="ＭＳ Ｐゴシック" charset="0"/>
              </a:rPr>
              <a:t>Photo credit: The Bats in Churches Project   </a:t>
            </a:r>
          </a:p>
        </p:txBody>
      </p:sp>
    </p:spTree>
    <p:extLst>
      <p:ext uri="{BB962C8B-B14F-4D97-AF65-F5344CB8AC3E}">
        <p14:creationId xmlns:p14="http://schemas.microsoft.com/office/powerpoint/2010/main" val="2585138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7814</TotalTime>
  <Words>2178</Words>
  <Application>Microsoft Office PowerPoint</Application>
  <PresentationFormat>Widescreen</PresentationFormat>
  <Paragraphs>242</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Rubik</vt:lpstr>
      <vt:lpstr>Office Theme</vt:lpstr>
      <vt:lpstr>Looking for bat evidence  in the church interior</vt:lpstr>
      <vt:lpstr>PowerPoint Presentation</vt:lpstr>
      <vt:lpstr>PowerPoint Presentation</vt:lpstr>
      <vt:lpstr>National Bats in Churches Study  click on the icons to learn more about the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hope you’re more confident looking for bat evidence, but if not…  click a number on the checklist</vt:lpstr>
      <vt:lpstr>Good luck with your survey!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Naomi Webster</dc:creator>
  <cp:lastModifiedBy>Claire Boothby</cp:lastModifiedBy>
  <cp:revision>93</cp:revision>
  <dcterms:created xsi:type="dcterms:W3CDTF">2021-03-18T12:35:15Z</dcterms:created>
  <dcterms:modified xsi:type="dcterms:W3CDTF">2021-05-24T09:33:10Z</dcterms:modified>
</cp:coreProperties>
</file>